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744" r:id="rId3"/>
    <p:sldId id="737" r:id="rId4"/>
    <p:sldId id="442" r:id="rId5"/>
    <p:sldId id="443" r:id="rId6"/>
    <p:sldId id="604" r:id="rId7"/>
    <p:sldId id="458" r:id="rId8"/>
    <p:sldId id="756" r:id="rId9"/>
    <p:sldId id="757" r:id="rId10"/>
    <p:sldId id="444" r:id="rId11"/>
    <p:sldId id="759" r:id="rId12"/>
    <p:sldId id="758" r:id="rId13"/>
    <p:sldId id="760" r:id="rId14"/>
    <p:sldId id="607" r:id="rId15"/>
    <p:sldId id="392" r:id="rId16"/>
    <p:sldId id="393" r:id="rId17"/>
    <p:sldId id="608" r:id="rId18"/>
    <p:sldId id="609" r:id="rId19"/>
    <p:sldId id="660" r:id="rId20"/>
    <p:sldId id="661" r:id="rId21"/>
    <p:sldId id="562" r:id="rId22"/>
    <p:sldId id="763" r:id="rId23"/>
    <p:sldId id="662" r:id="rId24"/>
    <p:sldId id="764" r:id="rId25"/>
    <p:sldId id="663" r:id="rId26"/>
    <p:sldId id="394" r:id="rId27"/>
    <p:sldId id="753" r:id="rId28"/>
    <p:sldId id="754" r:id="rId29"/>
    <p:sldId id="755" r:id="rId30"/>
    <p:sldId id="418" r:id="rId31"/>
    <p:sldId id="772" r:id="rId32"/>
    <p:sldId id="457" r:id="rId33"/>
    <p:sldId id="331" r:id="rId34"/>
    <p:sldId id="341" r:id="rId35"/>
    <p:sldId id="332" r:id="rId36"/>
    <p:sldId id="342" r:id="rId37"/>
    <p:sldId id="748" r:id="rId38"/>
    <p:sldId id="435" r:id="rId39"/>
    <p:sldId id="601" r:id="rId40"/>
    <p:sldId id="260" r:id="rId41"/>
    <p:sldId id="263" r:id="rId42"/>
    <p:sldId id="739" r:id="rId43"/>
    <p:sldId id="741" r:id="rId44"/>
    <p:sldId id="738" r:id="rId45"/>
    <p:sldId id="749" r:id="rId46"/>
    <p:sldId id="747" r:id="rId47"/>
    <p:sldId id="750" r:id="rId48"/>
    <p:sldId id="751" r:id="rId49"/>
    <p:sldId id="752" r:id="rId50"/>
    <p:sldId id="740" r:id="rId51"/>
    <p:sldId id="447" r:id="rId52"/>
    <p:sldId id="439" r:id="rId53"/>
    <p:sldId id="440" r:id="rId54"/>
    <p:sldId id="769" r:id="rId55"/>
    <p:sldId id="770" r:id="rId56"/>
    <p:sldId id="771" r:id="rId57"/>
    <p:sldId id="761" r:id="rId58"/>
    <p:sldId id="762" r:id="rId59"/>
    <p:sldId id="610" r:id="rId60"/>
    <p:sldId id="325" r:id="rId61"/>
    <p:sldId id="530" r:id="rId62"/>
    <p:sldId id="529" r:id="rId63"/>
    <p:sldId id="742" r:id="rId64"/>
    <p:sldId id="521" r:id="rId65"/>
    <p:sldId id="526" r:id="rId66"/>
    <p:sldId id="326" r:id="rId67"/>
    <p:sldId id="527" r:id="rId68"/>
    <p:sldId id="504" r:id="rId69"/>
    <p:sldId id="505" r:id="rId70"/>
    <p:sldId id="766" r:id="rId71"/>
    <p:sldId id="767" r:id="rId72"/>
    <p:sldId id="768" r:id="rId73"/>
    <p:sldId id="773" r:id="rId7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691" autoAdjust="0"/>
    <p:restoredTop sz="94660"/>
  </p:normalViewPr>
  <p:slideViewPr>
    <p:cSldViewPr>
      <p:cViewPr varScale="1">
        <p:scale>
          <a:sx n="86" d="100"/>
          <a:sy n="86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7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x-none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1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x-none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656319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4534864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1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1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x-none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7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1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x-none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7758956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2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7235235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1"/>
            <a:ext cx="4040188" cy="732975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x-none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2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x-none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pt-BR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6265947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67727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7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1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60B7993-88AE-4E62-B52A-FDFA05ED9214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628978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1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x-none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9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7870430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9"/>
            <a:ext cx="457200" cy="441325"/>
          </a:xfrm>
        </p:spPr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x-none"/>
              <a:t>Drag picture to placeholder or click icon to add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x-none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5249940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1761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7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2"/>
            <a:ext cx="457200" cy="441325"/>
          </a:xfrm>
        </p:spPr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1"/>
            <a:ext cx="6553200" cy="5821367"/>
          </a:xfrm>
        </p:spPr>
        <p:txBody>
          <a:bodyPr vert="eaVert"/>
          <a:lstStyle/>
          <a:p>
            <a:pPr lvl="0" eaLnBrk="1" latinLnBrk="0" hangingPunct="1"/>
            <a:r>
              <a:rPr lang="x-none"/>
              <a:t>Click to edit Master text styles</a:t>
            </a:r>
          </a:p>
          <a:p>
            <a:pPr lvl="1" eaLnBrk="1" latinLnBrk="0" hangingPunct="1"/>
            <a:r>
              <a:rPr lang="x-none"/>
              <a:t>Second level</a:t>
            </a:r>
          </a:p>
          <a:p>
            <a:pPr lvl="2" eaLnBrk="1" latinLnBrk="0" hangingPunct="1"/>
            <a:r>
              <a:rPr lang="x-none"/>
              <a:t>Third level</a:t>
            </a:r>
          </a:p>
          <a:p>
            <a:pPr lvl="3" eaLnBrk="1" latinLnBrk="0" hangingPunct="1"/>
            <a:r>
              <a:rPr lang="x-none"/>
              <a:t>Fourth level</a:t>
            </a:r>
          </a:p>
          <a:p>
            <a:pPr lvl="4" eaLnBrk="1" latinLnBrk="0" hangingPunct="1"/>
            <a:r>
              <a:rPr lang="x-none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2"/>
            <a:ext cx="1447800" cy="5851525"/>
          </a:xfrm>
        </p:spPr>
        <p:txBody>
          <a:bodyPr vert="eaVert"/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32433843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66652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pic>
        <p:nvPicPr>
          <p:cNvPr id="7" name="Imagem 6" descr="SLIDE CAPA (NOVO)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-501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9550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8889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1639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438897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65708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0032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60281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28650" y="1487607"/>
            <a:ext cx="7886700" cy="4689356"/>
          </a:xfrm>
        </p:spPr>
        <p:txBody>
          <a:bodyPr/>
          <a:lstStyle/>
          <a:p>
            <a:pPr lvl="0"/>
            <a:r>
              <a:rPr lang="pt-BR" dirty="0"/>
              <a:t>Clique para editar os estilos do texto mestre</a:t>
            </a:r>
          </a:p>
          <a:p>
            <a:pPr lvl="1"/>
            <a:r>
              <a:rPr lang="pt-BR" dirty="0"/>
              <a:t>Segundo nível</a:t>
            </a:r>
          </a:p>
          <a:p>
            <a:pPr lvl="2"/>
            <a:r>
              <a:rPr lang="pt-BR" dirty="0"/>
              <a:t>Terceiro nível</a:t>
            </a:r>
          </a:p>
          <a:p>
            <a:pPr lvl="3"/>
            <a:r>
              <a:rPr lang="pt-BR" dirty="0"/>
              <a:t>Quarto nível</a:t>
            </a:r>
          </a:p>
          <a:p>
            <a:pPr lvl="4"/>
            <a:r>
              <a:rPr lang="pt-BR" dirty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819698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7242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10999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51490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257513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35674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45211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5692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1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0234FC1-AEC0-4A90-BA91-8760676E6E02}" type="datetimeFigureOut">
              <a:rPr lang="pt-BR" smtClean="0"/>
              <a:pPr/>
              <a:t>11/05/2019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5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60B7993-88AE-4E62-B52A-FDFA05ED9214}" type="slidenum">
              <a:rPr lang="pt-BR" smtClean="0">
                <a:solidFill>
                  <a:srgbClr val="8CADAE">
                    <a:shade val="75000"/>
                  </a:srgbClr>
                </a:solidFill>
              </a:rPr>
              <a:pPr/>
              <a:t>‹nº›</a:t>
            </a:fld>
            <a:endParaRPr lang="pt-BR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x-none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x-none"/>
              <a:t>Click to edit Master text styles</a:t>
            </a:r>
          </a:p>
          <a:p>
            <a:pPr lvl="1" eaLnBrk="1" latinLnBrk="0" hangingPunct="1"/>
            <a:r>
              <a:rPr kumimoji="0" lang="x-none"/>
              <a:t>Second level</a:t>
            </a:r>
          </a:p>
          <a:p>
            <a:pPr lvl="2" eaLnBrk="1" latinLnBrk="0" hangingPunct="1"/>
            <a:r>
              <a:rPr kumimoji="0" lang="x-none"/>
              <a:t>Third level</a:t>
            </a:r>
          </a:p>
          <a:p>
            <a:pPr lvl="3" eaLnBrk="1" latinLnBrk="0" hangingPunct="1"/>
            <a:r>
              <a:rPr kumimoji="0" lang="x-none"/>
              <a:t>Fourth level</a:t>
            </a:r>
          </a:p>
          <a:p>
            <a:pPr lvl="4" eaLnBrk="1" latinLnBrk="0" hangingPunct="1"/>
            <a:r>
              <a:rPr kumimoji="0" lang="x-none"/>
              <a:t>Fifth level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2828572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81" r:id="rId17"/>
    <p:sldLayoutId id="2147483682" r:id="rId18"/>
    <p:sldLayoutId id="2147483683" r:id="rId19"/>
    <p:sldLayoutId id="2147483684" r:id="rId20"/>
    <p:sldLayoutId id="2147483685" r:id="rId21"/>
    <p:sldLayoutId id="2147483686" r:id="rId22"/>
    <p:sldLayoutId id="2147483689" r:id="rId23"/>
    <p:sldLayoutId id="2147483690" r:id="rId24"/>
    <p:sldLayoutId id="2147483691" r:id="rId25"/>
    <p:sldLayoutId id="2147483694" r:id="rId26"/>
    <p:sldLayoutId id="2147483695" r:id="rId27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pt-BR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pt-BR" sz="4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REFORMA TRABALHISTA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pt-BR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pt-BR" sz="2800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IV Congresso Jurídico - FADILESTE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pt-BR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pt-B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HENRIQUE CORREIA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pt-BR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r>
              <a:rPr lang="pt-BR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(Maio/2019)</a:t>
            </a:r>
          </a:p>
          <a:p>
            <a:pPr marL="0" lvl="0" indent="0" algn="ctr">
              <a:spcBef>
                <a:spcPts val="0"/>
              </a:spcBef>
              <a:buClrTx/>
              <a:buSzTx/>
              <a:buNone/>
            </a:pPr>
            <a:endParaRPr lang="pt-BR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6747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2B6B3515-9280-41FC-9738-D7F3A8071D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 fontAlgn="base">
              <a:buNone/>
            </a:pPr>
            <a:r>
              <a:rPr lang="en-US" b="1" dirty="0" err="1">
                <a:solidFill>
                  <a:srgbClr val="FF0000"/>
                </a:solidFill>
              </a:rPr>
              <a:t>Reforma</a:t>
            </a:r>
            <a:r>
              <a:rPr lang="en-US" b="1" dirty="0">
                <a:solidFill>
                  <a:srgbClr val="FF0000"/>
                </a:solidFill>
              </a:rPr>
              <a:t> </a:t>
            </a:r>
            <a:r>
              <a:rPr lang="en-US" b="1" dirty="0" err="1">
                <a:solidFill>
                  <a:srgbClr val="FF0000"/>
                </a:solidFill>
              </a:rPr>
              <a:t>Trabalhista</a:t>
            </a:r>
            <a:r>
              <a:rPr lang="en-US" dirty="0"/>
              <a:t>​</a:t>
            </a:r>
          </a:p>
          <a:p>
            <a:pPr algn="just" fontAlgn="base"/>
            <a:r>
              <a:rPr lang="en-US" sz="2500" b="1" dirty="0" err="1"/>
              <a:t>Discussão</a:t>
            </a:r>
            <a:r>
              <a:rPr lang="en-US" sz="2500" b="1" dirty="0"/>
              <a:t> no </a:t>
            </a:r>
            <a:r>
              <a:rPr lang="en-US" sz="2500" b="1" dirty="0" err="1"/>
              <a:t>Poder</a:t>
            </a:r>
            <a:r>
              <a:rPr lang="en-US" sz="2500" b="1" dirty="0"/>
              <a:t> </a:t>
            </a:r>
            <a:r>
              <a:rPr lang="en-US" sz="2500" b="1" dirty="0" err="1"/>
              <a:t>Legislativo</a:t>
            </a:r>
            <a:r>
              <a:rPr lang="en-US" sz="2500" b="1" dirty="0"/>
              <a:t> e </a:t>
            </a:r>
            <a:r>
              <a:rPr lang="en-US" sz="2500" b="1" dirty="0" err="1"/>
              <a:t>na</a:t>
            </a:r>
            <a:r>
              <a:rPr lang="en-US" sz="2500" b="1" dirty="0"/>
              <a:t> </a:t>
            </a:r>
            <a:r>
              <a:rPr lang="en-US" sz="2500" b="1" dirty="0" err="1"/>
              <a:t>sociedade</a:t>
            </a:r>
            <a:r>
              <a:rPr lang="en-US" sz="2500" b="1" dirty="0"/>
              <a:t>:</a:t>
            </a:r>
            <a:r>
              <a:rPr lang="en-US" sz="2500" dirty="0"/>
              <a:t> lei </a:t>
            </a:r>
            <a:r>
              <a:rPr lang="en-US" sz="2500" dirty="0" err="1"/>
              <a:t>protetiva</a:t>
            </a:r>
            <a:r>
              <a:rPr lang="en-US" sz="2500" dirty="0"/>
              <a:t> – </a:t>
            </a:r>
            <a:r>
              <a:rPr lang="en-US" sz="2500" dirty="0" err="1"/>
              <a:t>dignidade</a:t>
            </a:r>
            <a:r>
              <a:rPr lang="en-US" sz="2500" dirty="0"/>
              <a:t> da </a:t>
            </a:r>
            <a:r>
              <a:rPr lang="en-US" sz="2500" dirty="0" err="1"/>
              <a:t>pessoa</a:t>
            </a:r>
            <a:r>
              <a:rPr lang="en-US" sz="2500" dirty="0"/>
              <a:t> </a:t>
            </a:r>
            <a:r>
              <a:rPr lang="en-US" sz="2500" dirty="0" err="1"/>
              <a:t>humana</a:t>
            </a:r>
            <a:r>
              <a:rPr lang="en-US" sz="2500" dirty="0"/>
              <a:t> x </a:t>
            </a:r>
            <a:r>
              <a:rPr lang="en-US" sz="2500" dirty="0" err="1"/>
              <a:t>Segurança</a:t>
            </a:r>
            <a:r>
              <a:rPr lang="en-US" sz="2500" dirty="0"/>
              <a:t> </a:t>
            </a:r>
            <a:r>
              <a:rPr lang="en-US" sz="2500" dirty="0" err="1"/>
              <a:t>jurídica</a:t>
            </a:r>
            <a:r>
              <a:rPr lang="en-US" sz="2500" dirty="0"/>
              <a:t> – </a:t>
            </a:r>
            <a:r>
              <a:rPr lang="en-US" sz="2500" dirty="0" err="1"/>
              <a:t>modernização</a:t>
            </a:r>
            <a:r>
              <a:rPr lang="en-US" sz="2500" dirty="0"/>
              <a:t> da CLT</a:t>
            </a:r>
          </a:p>
          <a:p>
            <a:pPr marL="0" indent="0" algn="just" fontAlgn="base">
              <a:buNone/>
            </a:pPr>
            <a:endParaRPr lang="en-US" sz="2500" dirty="0"/>
          </a:p>
          <a:p>
            <a:pPr algn="just" fontAlgn="base"/>
            <a:r>
              <a:rPr lang="en-US" sz="2500" b="1" dirty="0" err="1"/>
              <a:t>Tramitação</a:t>
            </a:r>
            <a:r>
              <a:rPr lang="en-US" sz="2500" b="1" dirty="0"/>
              <a:t>:</a:t>
            </a:r>
            <a:r>
              <a:rPr lang="en-US" sz="2500" dirty="0"/>
              <a:t> O </a:t>
            </a:r>
            <a:r>
              <a:rPr lang="en-US" sz="2500" dirty="0" err="1"/>
              <a:t>trâmite</a:t>
            </a:r>
            <a:r>
              <a:rPr lang="en-US" sz="2500" dirty="0"/>
              <a:t> da </a:t>
            </a:r>
            <a:r>
              <a:rPr lang="en-US" sz="2500" dirty="0" err="1"/>
              <a:t>Reforma</a:t>
            </a:r>
            <a:r>
              <a:rPr lang="en-US" sz="2500" dirty="0"/>
              <a:t> </a:t>
            </a:r>
            <a:r>
              <a:rPr lang="en-US" sz="2500" dirty="0" err="1"/>
              <a:t>Trabalhista</a:t>
            </a:r>
            <a:r>
              <a:rPr lang="en-US" sz="2500" dirty="0"/>
              <a:t> </a:t>
            </a:r>
            <a:r>
              <a:rPr lang="en-US" sz="2500" dirty="0" err="1"/>
              <a:t>foi</a:t>
            </a:r>
            <a:r>
              <a:rPr lang="en-US" sz="2500" dirty="0"/>
              <a:t> </a:t>
            </a:r>
            <a:r>
              <a:rPr lang="en-US" sz="2500" dirty="0" err="1"/>
              <a:t>célere</a:t>
            </a:r>
            <a:r>
              <a:rPr lang="en-US" sz="2500" dirty="0"/>
              <a:t>, com </a:t>
            </a:r>
            <a:r>
              <a:rPr lang="en-US" sz="2500" dirty="0" err="1"/>
              <a:t>duração</a:t>
            </a:r>
            <a:r>
              <a:rPr lang="en-US" sz="2500" dirty="0"/>
              <a:t> de </a:t>
            </a:r>
            <a:r>
              <a:rPr lang="en-US" sz="2500" dirty="0" err="1"/>
              <a:t>pouco</a:t>
            </a:r>
            <a:r>
              <a:rPr lang="en-US" sz="2500" dirty="0"/>
              <a:t> </a:t>
            </a:r>
            <a:r>
              <a:rPr lang="en-US" sz="2500" dirty="0" err="1"/>
              <a:t>mais</a:t>
            </a:r>
            <a:r>
              <a:rPr lang="en-US" sz="2500" dirty="0"/>
              <a:t> de 6 </a:t>
            </a:r>
            <a:r>
              <a:rPr lang="en-US" sz="2500" dirty="0" err="1"/>
              <a:t>meses</a:t>
            </a:r>
            <a:r>
              <a:rPr lang="en-US" sz="2500" dirty="0"/>
              <a:t> </a:t>
            </a:r>
            <a:r>
              <a:rPr lang="en-US" sz="2500" dirty="0" err="1"/>
              <a:t>até</a:t>
            </a:r>
            <a:r>
              <a:rPr lang="en-US" sz="2500" dirty="0"/>
              <a:t> a </a:t>
            </a:r>
            <a:r>
              <a:rPr lang="en-US" sz="2500" dirty="0" err="1"/>
              <a:t>promulgação</a:t>
            </a:r>
            <a:r>
              <a:rPr lang="en-US" sz="2500" dirty="0"/>
              <a:t> da Lei nº 13.467, </a:t>
            </a:r>
            <a:r>
              <a:rPr lang="en-US" sz="2500" dirty="0" err="1"/>
              <a:t>em</a:t>
            </a:r>
            <a:r>
              <a:rPr lang="en-US" sz="2500" dirty="0"/>
              <a:t> 13/07/2017. </a:t>
            </a:r>
          </a:p>
          <a:p>
            <a:pPr algn="just" fontAlgn="base"/>
            <a:endParaRPr lang="en-US" sz="2500" dirty="0"/>
          </a:p>
          <a:p>
            <a:pPr algn="just" fontAlgn="base"/>
            <a:r>
              <a:rPr lang="en-US" sz="2500" b="1" dirty="0" err="1"/>
              <a:t>Reforma</a:t>
            </a:r>
            <a:r>
              <a:rPr lang="en-US" sz="2500" b="1" dirty="0"/>
              <a:t> </a:t>
            </a:r>
            <a:r>
              <a:rPr lang="en-US" sz="2500" b="1" dirty="0" err="1"/>
              <a:t>Trabalhista</a:t>
            </a:r>
            <a:r>
              <a:rPr lang="en-US" sz="2500" b="1" dirty="0"/>
              <a:t>: </a:t>
            </a:r>
            <a:r>
              <a:rPr lang="en-US" sz="2500" dirty="0" err="1"/>
              <a:t>modificação</a:t>
            </a:r>
            <a:r>
              <a:rPr lang="en-US" sz="2500" dirty="0"/>
              <a:t> das bases do </a:t>
            </a:r>
            <a:r>
              <a:rPr lang="en-US" sz="2500" dirty="0" err="1"/>
              <a:t>Direito</a:t>
            </a:r>
            <a:r>
              <a:rPr lang="en-US" sz="2500" dirty="0"/>
              <a:t> e do </a:t>
            </a:r>
            <a:r>
              <a:rPr lang="en-US" sz="2500" dirty="0" err="1"/>
              <a:t>Processo</a:t>
            </a:r>
            <a:r>
              <a:rPr lang="en-US" sz="2500" dirty="0"/>
              <a:t> do </a:t>
            </a:r>
            <a:r>
              <a:rPr lang="en-US" sz="2500" dirty="0" err="1"/>
              <a:t>Trabalho</a:t>
            </a:r>
            <a:r>
              <a:rPr lang="en-US" sz="2500" dirty="0"/>
              <a:t> (</a:t>
            </a:r>
            <a:r>
              <a:rPr lang="en-US" sz="2500" dirty="0" err="1"/>
              <a:t>mais</a:t>
            </a:r>
            <a:r>
              <a:rPr lang="en-US" sz="2500" dirty="0"/>
              <a:t> de 100 </a:t>
            </a:r>
            <a:r>
              <a:rPr lang="en-US" sz="2500" dirty="0" err="1"/>
              <a:t>artigos</a:t>
            </a:r>
            <a:r>
              <a:rPr lang="en-US" sz="2500" dirty="0"/>
              <a:t>)</a:t>
            </a:r>
            <a:endParaRPr lang="pt-BR" sz="2500" dirty="0"/>
          </a:p>
        </p:txBody>
      </p:sp>
    </p:spTree>
    <p:extLst>
      <p:ext uri="{BB962C8B-B14F-4D97-AF65-F5344CB8AC3E}">
        <p14:creationId xmlns:p14="http://schemas.microsoft.com/office/powerpoint/2010/main" xmlns="" val="14508930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FCCDAE96-9150-41AD-A99C-0666A9709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3366FF"/>
                </a:solidFill>
              </a:rPr>
              <a:t>Discussões sobre o futuro da área trabalhista</a:t>
            </a:r>
          </a:p>
          <a:p>
            <a:endParaRPr lang="pt-BR" dirty="0"/>
          </a:p>
          <a:p>
            <a:r>
              <a:rPr lang="pt-BR" dirty="0"/>
              <a:t>Nova Reforma Trabalhista?</a:t>
            </a:r>
          </a:p>
          <a:p>
            <a:endParaRPr lang="pt-BR" dirty="0"/>
          </a:p>
          <a:p>
            <a:r>
              <a:rPr lang="pt-BR" dirty="0"/>
              <a:t>Diminuição das ações trabalhistas:</a:t>
            </a:r>
          </a:p>
          <a:p>
            <a:endParaRPr lang="pt-BR" dirty="0"/>
          </a:p>
          <a:p>
            <a:r>
              <a:rPr lang="pt-BR" dirty="0"/>
              <a:t>Extinção da Justiça do Trabalho?</a:t>
            </a:r>
          </a:p>
          <a:p>
            <a:pPr>
              <a:buFontTx/>
              <a:buChar char="-"/>
            </a:pPr>
            <a:r>
              <a:rPr lang="pt-BR" sz="2400" i="1" dirty="0"/>
              <a:t>“Revolução Trabalhista” (Min. Paulo Guedes)</a:t>
            </a:r>
          </a:p>
          <a:p>
            <a:pPr>
              <a:buFontTx/>
              <a:buChar char="-"/>
            </a:pPr>
            <a:r>
              <a:rPr lang="pt-BR" sz="2400" i="1" dirty="0"/>
              <a:t>Reforma da Previdência </a:t>
            </a:r>
          </a:p>
          <a:p>
            <a:endParaRPr lang="pt-BR" dirty="0"/>
          </a:p>
          <a:p>
            <a:r>
              <a:rPr lang="pt-BR" dirty="0"/>
              <a:t>Papel dos órgãos de proteção do trabalhador: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120613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sz="3000" b="1" dirty="0"/>
              <a:t>PROTEÇÃO DO TRABALHO DA MULHER</a:t>
            </a:r>
          </a:p>
        </p:txBody>
      </p:sp>
    </p:spTree>
    <p:extLst>
      <p:ext uri="{BB962C8B-B14F-4D97-AF65-F5344CB8AC3E}">
        <p14:creationId xmlns:p14="http://schemas.microsoft.com/office/powerpoint/2010/main" xmlns="" val="34190255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Afastamento da gestante em atividades insalubres</a:t>
            </a:r>
          </a:p>
          <a:p>
            <a:pPr marL="0" indent="0" algn="ctr">
              <a:buNone/>
            </a:pPr>
            <a:r>
              <a:rPr lang="pt-BR" sz="2500" b="1" dirty="0"/>
              <a:t>(art. 394-A, CLT)</a:t>
            </a:r>
            <a:endParaRPr lang="pt-BR" dirty="0"/>
          </a:p>
          <a:p>
            <a:r>
              <a:rPr lang="pt-BR" b="1" dirty="0"/>
              <a:t>Histórico:</a:t>
            </a:r>
          </a:p>
          <a:p>
            <a:pPr lvl="1"/>
            <a:r>
              <a:rPr lang="pt-BR" b="1" dirty="0">
                <a:solidFill>
                  <a:schemeClr val="tx1"/>
                </a:solidFill>
              </a:rPr>
              <a:t>Antes de 2016:</a:t>
            </a:r>
            <a:r>
              <a:rPr lang="pt-BR" dirty="0">
                <a:solidFill>
                  <a:schemeClr val="tx1"/>
                </a:solidFill>
              </a:rPr>
              <a:t> ausência de previsão normativa</a:t>
            </a:r>
          </a:p>
          <a:p>
            <a:pPr lvl="1"/>
            <a:endParaRPr lang="pt-BR" dirty="0">
              <a:solidFill>
                <a:schemeClr val="tx1"/>
              </a:solidFill>
            </a:endParaRPr>
          </a:p>
          <a:p>
            <a:pPr lvl="1"/>
            <a:r>
              <a:rPr lang="pt-BR" b="1" dirty="0">
                <a:solidFill>
                  <a:schemeClr val="tx1"/>
                </a:solidFill>
              </a:rPr>
              <a:t>Lei nº 13.287/2016: </a:t>
            </a:r>
            <a:r>
              <a:rPr lang="pt-BR" dirty="0">
                <a:solidFill>
                  <a:schemeClr val="tx1"/>
                </a:solidFill>
              </a:rPr>
              <a:t>Afastamento obrigatório de gestantes e lactantes</a:t>
            </a:r>
          </a:p>
          <a:p>
            <a:pPr lvl="1"/>
            <a:endParaRPr lang="pt-BR" dirty="0">
              <a:solidFill>
                <a:schemeClr val="tx1"/>
              </a:solidFill>
            </a:endParaRPr>
          </a:p>
          <a:p>
            <a:pPr lvl="1"/>
            <a:r>
              <a:rPr lang="pt-BR" b="1" dirty="0">
                <a:solidFill>
                  <a:schemeClr val="tx1"/>
                </a:solidFill>
              </a:rPr>
              <a:t>Reforma Trabalhista: </a:t>
            </a:r>
            <a:r>
              <a:rPr lang="pt-BR" dirty="0">
                <a:solidFill>
                  <a:schemeClr val="tx1"/>
                </a:solidFill>
              </a:rPr>
              <a:t>Tratamento jurídico diferenciado entre gestantes e lactantes </a:t>
            </a:r>
          </a:p>
          <a:p>
            <a:pPr lvl="1"/>
            <a:endParaRPr lang="pt-BR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439515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  <p:extLst/>
          </p:nvPr>
        </p:nvGraphicFramePr>
        <p:xfrm>
          <a:off x="251520" y="1412776"/>
          <a:ext cx="8568951" cy="4824536"/>
        </p:xfrm>
        <a:graphic>
          <a:graphicData uri="http://schemas.openxmlformats.org/drawingml/2006/table">
            <a:tbl>
              <a:tblPr/>
              <a:tblGrid>
                <a:gridCol w="285631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5631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563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544980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AFASTAMENTO EM ATIVIDADES INSALUBRES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6176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Empregada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Grau de insalubridade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Afastamento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970756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Gestante</a:t>
                      </a:r>
                      <a:endParaRPr lang="pt-BR" sz="1600" spc="0" dirty="0">
                        <a:effectLst/>
                        <a:latin typeface="+mj-lt"/>
                        <a:ea typeface="Times New Roman"/>
                        <a:cs typeface="ITC Officina Sans Std Book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Insalubridade em grau máximo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Afastamento obrigatório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323520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Insalubridade em graus médio e mínimo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Afastamento com atestado de médico de confiança da mulher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32352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b="1" spc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Lactante</a:t>
                      </a:r>
                      <a:endParaRPr lang="pt-BR" sz="1600" spc="0">
                        <a:effectLst/>
                        <a:latin typeface="+mj-lt"/>
                        <a:ea typeface="Times New Roman"/>
                        <a:cs typeface="ITC Officina Sans Std Book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Qualquer grau de insalubridade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425"/>
                        </a:spcAft>
                      </a:pPr>
                      <a:r>
                        <a:rPr lang="pt-BR" sz="1600" spc="0" dirty="0">
                          <a:effectLst/>
                          <a:latin typeface="+mj-lt"/>
                          <a:ea typeface="Times New Roman"/>
                          <a:cs typeface="ITC Officina Sans Std Book"/>
                        </a:rPr>
                        <a:t>Afastamento com atestado de médico de confiança da mulher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666875" y="33353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1pPr>
            <a:lvl2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2pPr>
            <a:lvl3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3pPr>
            <a:lvl4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4pPr>
            <a:lvl5pPr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5pPr>
            <a:lvl6pPr marL="4572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6pPr>
            <a:lvl7pPr marL="9144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7pPr>
            <a:lvl8pPr marL="13716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8pPr>
            <a:lvl9pPr marL="1828800" algn="ctr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BR" altLang="pt-BR" sz="4400" b="0" i="0" u="none" strike="noStrike" cap="none" normalizeH="0" baseline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66354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956B9D33-8161-44EB-86FA-63B5017B83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b="1" dirty="0"/>
              <a:t>Atividade desenvolvida em ambiente salubre:</a:t>
            </a:r>
            <a:r>
              <a:rPr lang="pt-BR" dirty="0"/>
              <a:t> remuneração + adicional de insalubridade</a:t>
            </a:r>
          </a:p>
          <a:p>
            <a:pPr lvl="1" algn="just"/>
            <a:r>
              <a:rPr lang="pt-BR" dirty="0">
                <a:solidFill>
                  <a:schemeClr val="tx1"/>
                </a:solidFill>
              </a:rPr>
              <a:t>Compensação do adicional de insalubridade com contribuições previdenciárias</a:t>
            </a:r>
          </a:p>
          <a:p>
            <a:pPr lvl="1" algn="just"/>
            <a:endParaRPr lang="pt-BR" dirty="0"/>
          </a:p>
          <a:p>
            <a:pPr algn="just"/>
            <a:r>
              <a:rPr lang="pt-BR" b="1" dirty="0"/>
              <a:t>Impossibilidade de exercício em atividade salubre: </a:t>
            </a:r>
            <a:r>
              <a:rPr lang="pt-BR" dirty="0"/>
              <a:t>Gravidez de risco e percepção do salário-maternidade</a:t>
            </a:r>
          </a:p>
          <a:p>
            <a:pPr lvl="1" algn="just"/>
            <a:r>
              <a:rPr lang="pt-BR" b="1" dirty="0">
                <a:solidFill>
                  <a:schemeClr val="tx1"/>
                </a:solidFill>
              </a:rPr>
              <a:t>Discussão: </a:t>
            </a:r>
            <a:r>
              <a:rPr lang="pt-BR" dirty="0">
                <a:solidFill>
                  <a:schemeClr val="tx1"/>
                </a:solidFill>
              </a:rPr>
              <a:t>ausência de fonte de custeio do benefício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31102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9E304F78-4862-4C6C-9BF6-4DA378A9DF6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pt-BR" b="1" dirty="0"/>
              <a:t>Decisão do STF (30/04/2019): </a:t>
            </a:r>
            <a:r>
              <a:rPr lang="pt-BR" dirty="0"/>
              <a:t>Em decisão liminar na ADI nº 5.938/DF, o Min. Alexandre de Moraes determinou a suspensão da eficácia da expressão </a:t>
            </a:r>
            <a:r>
              <a:rPr lang="pt-BR" b="1" dirty="0"/>
              <a:t>“quando apresentar atestado de saúde, emitido por médico de confiança da mulher, que recomende o afastamento”</a:t>
            </a:r>
            <a:r>
              <a:rPr lang="pt-BR" dirty="0"/>
              <a:t> prevista nos incisos II e III do art. 394-A da CLT.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Em suma:</a:t>
            </a:r>
            <a:r>
              <a:rPr lang="pt-BR" dirty="0"/>
              <a:t> As empregadas gestantes e lactantes sempre deverão ser afastadas das atividades insalubres independentemente do grau de insalubridade.</a:t>
            </a:r>
          </a:p>
        </p:txBody>
      </p:sp>
    </p:spTree>
    <p:extLst>
      <p:ext uri="{BB962C8B-B14F-4D97-AF65-F5344CB8AC3E}">
        <p14:creationId xmlns:p14="http://schemas.microsoft.com/office/powerpoint/2010/main" xmlns="" val="3647895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4663491A-29F1-4BC5-965D-56BC163BBA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Discussões:</a:t>
            </a:r>
          </a:p>
          <a:p>
            <a:endParaRPr lang="pt-BR" dirty="0"/>
          </a:p>
          <a:p>
            <a:pPr marL="514350" indent="-514350">
              <a:buAutoNum type="alphaLcParenR"/>
            </a:pPr>
            <a:r>
              <a:rPr lang="pt-BR" b="1" dirty="0"/>
              <a:t>Favorável ao afastamento: </a:t>
            </a:r>
            <a:r>
              <a:rPr lang="pt-BR" dirty="0"/>
              <a:t>proteção das futuras gerações e do respeito à dignidade da pessoa humana.</a:t>
            </a:r>
          </a:p>
          <a:p>
            <a:pPr marL="514350" indent="-514350">
              <a:buAutoNum type="alphaLcParenR"/>
            </a:pPr>
            <a:endParaRPr lang="pt-BR" dirty="0"/>
          </a:p>
          <a:p>
            <a:pPr marL="514350" indent="-514350" algn="just">
              <a:buAutoNum type="alphaLcParenR"/>
            </a:pPr>
            <a:r>
              <a:rPr lang="pt-BR" b="1" dirty="0"/>
              <a:t>Desfavorável ao afastamento:</a:t>
            </a:r>
            <a:r>
              <a:rPr lang="pt-BR" dirty="0"/>
              <a:t> discriminação e diminuição de contratação de mulheres em idade fértil.</a:t>
            </a:r>
          </a:p>
          <a:p>
            <a:pPr marL="514350" indent="-514350">
              <a:buAutoNum type="alphaLcParenR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923220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Intervalo para amamentação</a:t>
            </a:r>
          </a:p>
          <a:p>
            <a:pPr marL="0" indent="0" algn="ctr">
              <a:buNone/>
            </a:pPr>
            <a:r>
              <a:rPr lang="pt-BR" sz="2500" b="1" dirty="0"/>
              <a:t>(art. 396, CLT)</a:t>
            </a:r>
          </a:p>
          <a:p>
            <a:r>
              <a:rPr lang="pt-BR" dirty="0"/>
              <a:t>Duração:</a:t>
            </a:r>
          </a:p>
          <a:p>
            <a:endParaRPr lang="pt-BR" dirty="0"/>
          </a:p>
          <a:p>
            <a:r>
              <a:rPr lang="pt-BR" dirty="0"/>
              <a:t>Prorrogação do prazo: saúde do filho</a:t>
            </a:r>
          </a:p>
          <a:p>
            <a:endParaRPr lang="pt-BR" dirty="0"/>
          </a:p>
          <a:p>
            <a:r>
              <a:rPr lang="pt-BR" dirty="0"/>
              <a:t>Acordo individual sobre os horários de descanso:</a:t>
            </a:r>
          </a:p>
          <a:p>
            <a:endParaRPr lang="pt-BR" dirty="0"/>
          </a:p>
          <a:p>
            <a:r>
              <a:rPr lang="pt-BR" dirty="0"/>
              <a:t>Obs. </a:t>
            </a:r>
            <a:r>
              <a:rPr lang="pt-BR" b="1" dirty="0"/>
              <a:t>Intervalo especial </a:t>
            </a:r>
            <a:r>
              <a:rPr lang="pt-BR" dirty="0"/>
              <a:t>das mulheres (art. 384 da CLT)</a:t>
            </a:r>
          </a:p>
        </p:txBody>
      </p:sp>
    </p:spTree>
    <p:extLst>
      <p:ext uri="{BB962C8B-B14F-4D97-AF65-F5344CB8AC3E}">
        <p14:creationId xmlns:p14="http://schemas.microsoft.com/office/powerpoint/2010/main" xmlns="" val="2738475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sz="3000" b="1" dirty="0"/>
              <a:t>JURISPRUDÊNCIA RECENTE DOS TRIBUNAIS</a:t>
            </a:r>
          </a:p>
        </p:txBody>
      </p:sp>
    </p:spTree>
    <p:extLst>
      <p:ext uri="{BB962C8B-B14F-4D97-AF65-F5344CB8AC3E}">
        <p14:creationId xmlns:p14="http://schemas.microsoft.com/office/powerpoint/2010/main" xmlns="" val="39430013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1815CC2F-8701-44E6-A591-809A0AE3D8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Estabilidade da gestante</a:t>
            </a:r>
          </a:p>
          <a:p>
            <a:endParaRPr lang="pt-BR" b="1" dirty="0"/>
          </a:p>
          <a:p>
            <a:pPr algn="just"/>
            <a:r>
              <a:rPr lang="pt-BR" b="1" dirty="0"/>
              <a:t>Duração:</a:t>
            </a:r>
            <a:endParaRPr lang="pt-BR" dirty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b="1" dirty="0"/>
              <a:t>Conhecimento do empregador:</a:t>
            </a:r>
            <a:r>
              <a:rPr lang="pt-BR" dirty="0"/>
              <a:t> (Súmula nº 244, I, TST e RE 629.053 – STF em repercussão geral – 10/10/2018)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465845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CC3D857F-92EA-4A2D-A730-0CF435092E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b="1" dirty="0"/>
          </a:p>
          <a:p>
            <a:pPr algn="just"/>
            <a:r>
              <a:rPr lang="pt-BR" b="1" dirty="0"/>
              <a:t>Direito de indisponibilidade absoluta: </a:t>
            </a:r>
            <a:r>
              <a:rPr lang="pt-BR" dirty="0"/>
              <a:t>Informativo nº 192 do TST (18/03/2019) – nulidade de cláusula de instrumento coletivo que prevê a conversão em dinheiro da estabilidade da gestante</a:t>
            </a:r>
            <a:endParaRPr lang="pt-BR" b="1" dirty="0"/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b="1" dirty="0"/>
              <a:t>Contrato por prazo determinado:</a:t>
            </a:r>
            <a:r>
              <a:rPr lang="pt-BR" dirty="0"/>
              <a:t> persiste a estabilidade (Súmula nº 244, III, do TST)</a:t>
            </a:r>
            <a:endParaRPr lang="pt-BR" b="1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4336662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4F99EF8E-0CB5-4981-A156-CD3C14ED16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b="1" dirty="0"/>
              <a:t>TÉRMINO DO CONTRATO DE TRABALHO</a:t>
            </a:r>
          </a:p>
        </p:txBody>
      </p:sp>
    </p:spTree>
    <p:extLst>
      <p:ext uri="{BB962C8B-B14F-4D97-AF65-F5344CB8AC3E}">
        <p14:creationId xmlns:p14="http://schemas.microsoft.com/office/powerpoint/2010/main" xmlns="" val="37413347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err="1"/>
              <a:t>Discussões</a:t>
            </a:r>
            <a:r>
              <a:rPr lang="en-US" b="1" dirty="0"/>
              <a:t>: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+ </a:t>
            </a:r>
            <a:r>
              <a:rPr lang="en-US" i="1" dirty="0" err="1"/>
              <a:t>Segurança</a:t>
            </a:r>
            <a:r>
              <a:rPr lang="en-US" i="1" dirty="0"/>
              <a:t> </a:t>
            </a:r>
            <a:r>
              <a:rPr lang="en-US" i="1" dirty="0" err="1"/>
              <a:t>jurídica</a:t>
            </a:r>
            <a:endParaRPr lang="en-US" i="1" dirty="0"/>
          </a:p>
          <a:p>
            <a:pPr marL="0" indent="0">
              <a:buNone/>
            </a:pPr>
            <a:r>
              <a:rPr lang="en-US" i="1" dirty="0"/>
              <a:t>+ </a:t>
            </a:r>
            <a:r>
              <a:rPr lang="en-US" i="1" dirty="0" err="1"/>
              <a:t>Novas</a:t>
            </a:r>
            <a:r>
              <a:rPr lang="en-US" i="1" dirty="0"/>
              <a:t> </a:t>
            </a:r>
            <a:r>
              <a:rPr lang="en-US" i="1" dirty="0" err="1"/>
              <a:t>contratações</a:t>
            </a:r>
            <a:r>
              <a:rPr lang="en-US" i="1" dirty="0"/>
              <a:t> com </a:t>
            </a:r>
            <a:r>
              <a:rPr lang="en-US" i="1" dirty="0" err="1"/>
              <a:t>regras</a:t>
            </a:r>
            <a:r>
              <a:rPr lang="en-US" i="1" dirty="0"/>
              <a:t> </a:t>
            </a:r>
            <a:r>
              <a:rPr lang="en-US" i="1" dirty="0" err="1"/>
              <a:t>mais</a:t>
            </a:r>
            <a:r>
              <a:rPr lang="en-US" i="1" dirty="0"/>
              <a:t> simples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- </a:t>
            </a:r>
            <a:r>
              <a:rPr lang="en-US" dirty="0" err="1">
                <a:latin typeface="Arial"/>
                <a:cs typeface="Arial"/>
              </a:rPr>
              <a:t>Menos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burocracia</a:t>
            </a:r>
            <a:endParaRPr lang="en-US" dirty="0">
              <a:latin typeface="Arial"/>
              <a:cs typeface="Arial"/>
            </a:endParaRPr>
          </a:p>
          <a:p>
            <a:pPr marL="0" indent="0">
              <a:buNone/>
            </a:pPr>
            <a:r>
              <a:rPr lang="en-US" dirty="0">
                <a:latin typeface="Arial"/>
                <a:cs typeface="Arial"/>
              </a:rPr>
              <a:t>- </a:t>
            </a:r>
            <a:r>
              <a:rPr lang="en-US" dirty="0" err="1">
                <a:latin typeface="Arial"/>
                <a:cs typeface="Arial"/>
              </a:rPr>
              <a:t>Ações</a:t>
            </a:r>
            <a:r>
              <a:rPr lang="en-US" dirty="0">
                <a:latin typeface="Arial"/>
                <a:cs typeface="Arial"/>
              </a:rPr>
              <a:t> </a:t>
            </a:r>
            <a:r>
              <a:rPr lang="en-US" dirty="0" err="1">
                <a:latin typeface="Arial"/>
                <a:cs typeface="Arial"/>
              </a:rPr>
              <a:t>judiciais</a:t>
            </a:r>
            <a:r>
              <a:rPr lang="en-US" dirty="0">
                <a:latin typeface="Arial"/>
                <a:cs typeface="Arial"/>
              </a:rPr>
              <a:t> 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2033299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err="1">
                <a:solidFill>
                  <a:srgbClr val="FF0000"/>
                </a:solidFill>
              </a:rPr>
              <a:t>Obrigações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decorrentes</a:t>
            </a:r>
            <a:r>
              <a:rPr lang="en-US" b="1" dirty="0">
                <a:solidFill>
                  <a:srgbClr val="FF0000"/>
                </a:solidFill>
              </a:rPr>
              <a:t> do </a:t>
            </a:r>
            <a:r>
              <a:rPr lang="en-US" b="1" dirty="0" err="1">
                <a:solidFill>
                  <a:srgbClr val="FF0000"/>
                </a:solidFill>
              </a:rPr>
              <a:t>término</a:t>
            </a:r>
            <a:r>
              <a:rPr lang="en-US" b="1" dirty="0">
                <a:solidFill>
                  <a:srgbClr val="FF0000"/>
                </a:solidFill>
              </a:rPr>
              <a:t> do </a:t>
            </a:r>
            <a:r>
              <a:rPr lang="en-US" b="1" dirty="0" err="1">
                <a:solidFill>
                  <a:srgbClr val="FF0000"/>
                </a:solidFill>
              </a:rPr>
              <a:t>contrato</a:t>
            </a:r>
            <a:endParaRPr lang="en-US" b="1" dirty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rgbClr val="FF0000"/>
                </a:solidFill>
              </a:rPr>
              <a:t>(art. 477 da CLT)</a:t>
            </a:r>
          </a:p>
          <a:p>
            <a:pPr marL="0" indent="0" algn="just">
              <a:buNone/>
            </a:pPr>
            <a:r>
              <a:rPr lang="en-US" b="1" dirty="0"/>
              <a:t>a) </a:t>
            </a:r>
            <a:r>
              <a:rPr lang="en-US" b="1" dirty="0" err="1"/>
              <a:t>Anotação</a:t>
            </a:r>
            <a:r>
              <a:rPr lang="en-US" b="1" dirty="0"/>
              <a:t> da CTPS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b) </a:t>
            </a:r>
            <a:r>
              <a:rPr lang="en-US" b="1" dirty="0" err="1"/>
              <a:t>Comunicação</a:t>
            </a:r>
            <a:r>
              <a:rPr lang="en-US" b="1" dirty="0"/>
              <a:t> da </a:t>
            </a:r>
            <a:r>
              <a:rPr lang="en-US" b="1" dirty="0" err="1"/>
              <a:t>dispensa</a:t>
            </a:r>
            <a:r>
              <a:rPr lang="en-US" b="1" dirty="0"/>
              <a:t> </a:t>
            </a:r>
            <a:r>
              <a:rPr lang="en-US" b="1" dirty="0" err="1"/>
              <a:t>aos</a:t>
            </a:r>
            <a:r>
              <a:rPr lang="en-US" b="1" dirty="0"/>
              <a:t> </a:t>
            </a:r>
            <a:r>
              <a:rPr lang="en-US" b="1" dirty="0" err="1"/>
              <a:t>órgãos</a:t>
            </a:r>
            <a:r>
              <a:rPr lang="en-US" b="1" dirty="0"/>
              <a:t> </a:t>
            </a:r>
            <a:r>
              <a:rPr lang="en-US" b="1" dirty="0" err="1"/>
              <a:t>competentes</a:t>
            </a: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c) </a:t>
            </a:r>
            <a:r>
              <a:rPr lang="en-US" b="1" dirty="0" err="1"/>
              <a:t>Pagamento</a:t>
            </a:r>
            <a:r>
              <a:rPr lang="en-US" b="1" dirty="0"/>
              <a:t> das </a:t>
            </a:r>
            <a:r>
              <a:rPr lang="en-US" b="1" dirty="0" err="1"/>
              <a:t>verbas</a:t>
            </a:r>
            <a:r>
              <a:rPr lang="en-US" b="1" dirty="0"/>
              <a:t> </a:t>
            </a:r>
            <a:r>
              <a:rPr lang="en-US" b="1" dirty="0" err="1"/>
              <a:t>rescisórias</a:t>
            </a:r>
            <a:r>
              <a:rPr lang="en-US" b="1" dirty="0"/>
              <a:t> no </a:t>
            </a:r>
            <a:r>
              <a:rPr lang="en-US" b="1" dirty="0" err="1"/>
              <a:t>prazo</a:t>
            </a:r>
            <a:r>
              <a:rPr lang="en-US" b="1" dirty="0"/>
              <a:t> de 10 </a:t>
            </a:r>
            <a:r>
              <a:rPr lang="en-US" b="1" dirty="0" err="1"/>
              <a:t>dias</a:t>
            </a:r>
            <a:r>
              <a:rPr lang="en-US" b="1" dirty="0"/>
              <a:t> do </a:t>
            </a:r>
            <a:r>
              <a:rPr lang="en-US" b="1" dirty="0" err="1"/>
              <a:t>término</a:t>
            </a:r>
            <a:r>
              <a:rPr lang="en-US" b="1" dirty="0"/>
              <a:t> do </a:t>
            </a:r>
            <a:r>
              <a:rPr lang="en-US" b="1"/>
              <a:t>contrato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xmlns="" val="32802764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C79502B5-DCAF-4A96-8EB9-7E1CC3588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b="1" dirty="0"/>
              <a:t>Homologação das verbas trabalhistas: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Antes da Reforma: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Reforma Trabalhista: extinção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Recibo de quitação das verbas trabalhistas: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1657761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40DCE4BD-2438-4E64-84C0-381473EAD0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Prazo para cumprimento das obrigações (art. 477, § 6º, CLT): </a:t>
            </a:r>
            <a:r>
              <a:rPr lang="pt-BR" dirty="0"/>
              <a:t>“unificação”</a:t>
            </a:r>
          </a:p>
          <a:p>
            <a:endParaRPr lang="pt-BR" dirty="0"/>
          </a:p>
          <a:p>
            <a:pPr algn="just"/>
            <a:r>
              <a:rPr lang="pt-BR" b="1" dirty="0"/>
              <a:t>Multa do art. 477, § 8º, da CLT:</a:t>
            </a:r>
          </a:p>
          <a:p>
            <a:endParaRPr lang="pt-BR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Saque do FGTS e requerimento do seguro-desemprego:</a:t>
            </a:r>
          </a:p>
          <a:p>
            <a:pPr marL="514350" indent="-514350">
              <a:buAutoNum type="alphaLcParenR"/>
            </a:pPr>
            <a:r>
              <a:rPr lang="pt-BR" dirty="0"/>
              <a:t>Anotação na CTPS;</a:t>
            </a:r>
          </a:p>
          <a:p>
            <a:pPr marL="514350" indent="-514350">
              <a:buAutoNum type="alphaLcParenR"/>
            </a:pPr>
            <a:r>
              <a:rPr lang="pt-BR" dirty="0"/>
              <a:t>Comunicação aos órgãos competentes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5000840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Plano de demissão voluntária - PDV</a:t>
            </a:r>
          </a:p>
          <a:p>
            <a:pPr marL="0" indent="0" algn="ctr">
              <a:buNone/>
            </a:pPr>
            <a:r>
              <a:rPr lang="pt-BR" sz="1875" b="1" dirty="0"/>
              <a:t>(art. 477-B)</a:t>
            </a:r>
          </a:p>
          <a:p>
            <a:pPr marL="342900" indent="-342900"/>
            <a:endParaRPr lang="pt-BR" b="1" dirty="0"/>
          </a:p>
          <a:p>
            <a:pPr marL="342900" indent="-342900"/>
            <a:r>
              <a:rPr lang="pt-BR" b="1" dirty="0"/>
              <a:t>Conceito de PDV:</a:t>
            </a:r>
          </a:p>
          <a:p>
            <a:pPr marL="342900" indent="-342900"/>
            <a:endParaRPr lang="pt-BR" dirty="0"/>
          </a:p>
          <a:p>
            <a:pPr marL="342900" indent="-342900"/>
            <a:endParaRPr lang="pt-BR" dirty="0"/>
          </a:p>
          <a:p>
            <a:pPr marL="342900" indent="-342900"/>
            <a:r>
              <a:rPr lang="pt-BR" b="1" dirty="0"/>
              <a:t>Natureza jurídica:</a:t>
            </a:r>
          </a:p>
        </p:txBody>
      </p:sp>
    </p:spTree>
    <p:extLst>
      <p:ext uri="{BB962C8B-B14F-4D97-AF65-F5344CB8AC3E}">
        <p14:creationId xmlns:p14="http://schemas.microsoft.com/office/powerpoint/2010/main" xmlns="" val="333748603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/>
            <a:r>
              <a:rPr lang="pt-BR" b="1" dirty="0"/>
              <a:t>Eficácia liberatória do PDV:</a:t>
            </a:r>
          </a:p>
          <a:p>
            <a:pPr marL="342900" indent="-342900" algn="just"/>
            <a:endParaRPr lang="pt-BR" b="1" dirty="0"/>
          </a:p>
          <a:p>
            <a:pPr marL="342900" indent="-342900" algn="just"/>
            <a:r>
              <a:rPr lang="pt-BR" b="1" dirty="0"/>
              <a:t>Antes da Reforma Trabalhista (OJ nº 270 da SDI-I):</a:t>
            </a:r>
          </a:p>
          <a:p>
            <a:pPr marL="342900" indent="-342900" algn="just"/>
            <a:endParaRPr lang="pt-BR" dirty="0"/>
          </a:p>
          <a:p>
            <a:pPr marL="342900" indent="-342900" algn="just"/>
            <a:r>
              <a:rPr lang="pt-BR" b="1" dirty="0"/>
              <a:t>STF (Abril/2015): </a:t>
            </a:r>
            <a:r>
              <a:rPr lang="pt-BR" dirty="0"/>
              <a:t>RE nº 590415/SC</a:t>
            </a:r>
          </a:p>
          <a:p>
            <a:pPr marL="342900" indent="-342900" algn="just"/>
            <a:endParaRPr lang="pt-BR" dirty="0"/>
          </a:p>
          <a:p>
            <a:pPr marL="342900" indent="-342900" algn="just"/>
            <a:r>
              <a:rPr lang="pt-BR" b="1" dirty="0"/>
              <a:t>Reforma Trabalhista (art. 477-B, CLT):</a:t>
            </a:r>
          </a:p>
        </p:txBody>
      </p:sp>
    </p:spTree>
    <p:extLst>
      <p:ext uri="{BB962C8B-B14F-4D97-AF65-F5344CB8AC3E}">
        <p14:creationId xmlns:p14="http://schemas.microsoft.com/office/powerpoint/2010/main" xmlns="" val="29075869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  <a:p>
            <a:pPr marL="342900" indent="-342900"/>
            <a:endParaRPr lang="pt-BR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9653051"/>
              </p:ext>
            </p:extLst>
          </p:nvPr>
        </p:nvGraphicFramePr>
        <p:xfrm>
          <a:off x="179512" y="980728"/>
          <a:ext cx="8784976" cy="5328592"/>
        </p:xfrm>
        <a:graphic>
          <a:graphicData uri="http://schemas.openxmlformats.org/drawingml/2006/table">
            <a:tbl>
              <a:tblPr/>
              <a:tblGrid>
                <a:gridCol w="878497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62725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285"/>
                        </a:spcAft>
                      </a:pPr>
                      <a:r>
                        <a:rPr lang="pt-BR" sz="2200" b="1" dirty="0">
                          <a:solidFill>
                            <a:srgbClr val="000000"/>
                          </a:solidFill>
                          <a:effectLst/>
                          <a:latin typeface="Myriad Pro"/>
                          <a:ea typeface="Times New Roman" panose="02020603050405020304" pitchFamily="18" charset="0"/>
                          <a:cs typeface="Myriad Pro"/>
                        </a:rPr>
                        <a:t>PDV E REFORMA TRABALHISTA</a:t>
                      </a:r>
                    </a:p>
                  </a:txBody>
                  <a:tcPr marL="40481" marR="40481" marT="40481" marB="4048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C8C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70133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285"/>
                        </a:spcAft>
                        <a:tabLst>
                          <a:tab pos="107950" algn="l"/>
                        </a:tabLst>
                      </a:pPr>
                      <a:r>
                        <a:rPr lang="pt-BR" sz="2200" b="1" dirty="0">
                          <a:solidFill>
                            <a:srgbClr val="000000"/>
                          </a:solidFill>
                          <a:effectLst/>
                          <a:latin typeface="MyriadPro-Bold"/>
                          <a:ea typeface="Times New Roman" panose="02020603050405020304" pitchFamily="18" charset="0"/>
                          <a:cs typeface="MyriadPro-Bold"/>
                        </a:rPr>
                        <a:t>1) Regra geral:</a:t>
                      </a:r>
                      <a:r>
                        <a:rPr lang="pt-BR" sz="2200" dirty="0">
                          <a:solidFill>
                            <a:srgbClr val="000000"/>
                          </a:solidFill>
                          <a:effectLst/>
                          <a:latin typeface="Myriad Pro"/>
                          <a:ea typeface="Times New Roman" panose="02020603050405020304" pitchFamily="18" charset="0"/>
                          <a:cs typeface="Myriad Pro"/>
                        </a:rPr>
                        <a:t> Quitação apenas das parcelas e valores expressamente constantes (OJ nº 270 da SDI-I do TST – continua válida);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85"/>
                        </a:spcAft>
                        <a:tabLst>
                          <a:tab pos="107950" algn="l"/>
                        </a:tabLst>
                      </a:pPr>
                      <a:r>
                        <a:rPr lang="pt-BR" sz="2200" b="1" dirty="0">
                          <a:solidFill>
                            <a:srgbClr val="000000"/>
                          </a:solidFill>
                          <a:effectLst/>
                          <a:latin typeface="MyriadPro-Bold"/>
                          <a:ea typeface="Times New Roman" panose="02020603050405020304" pitchFamily="18" charset="0"/>
                          <a:cs typeface="MyriadPro-Bold"/>
                        </a:rPr>
                        <a:t>2) Previsão em norma coletiva:</a:t>
                      </a:r>
                      <a:r>
                        <a:rPr lang="pt-BR" sz="2200" dirty="0">
                          <a:solidFill>
                            <a:srgbClr val="000000"/>
                          </a:solidFill>
                          <a:effectLst/>
                          <a:latin typeface="Myriad Pro"/>
                          <a:ea typeface="Times New Roman" panose="02020603050405020304" pitchFamily="18" charset="0"/>
                          <a:cs typeface="Myriad Pro"/>
                        </a:rPr>
                        <a:t> Quitação geral, plena e irrevogável dos direitos trabalhistas (novo art. 477-B da CLT);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285"/>
                        </a:spcAft>
                        <a:tabLst>
                          <a:tab pos="107950" algn="l"/>
                        </a:tabLst>
                      </a:pPr>
                      <a:r>
                        <a:rPr lang="pt-BR" sz="2200" b="1" dirty="0">
                          <a:solidFill>
                            <a:srgbClr val="000000"/>
                          </a:solidFill>
                          <a:effectLst/>
                          <a:latin typeface="MyriadPro-Bold"/>
                          <a:ea typeface="Times New Roman" panose="02020603050405020304" pitchFamily="18" charset="0"/>
                          <a:cs typeface="MyriadPro-Bold"/>
                        </a:rPr>
                        <a:t>3) Acordo entre empregado e empregador:</a:t>
                      </a:r>
                      <a:r>
                        <a:rPr lang="pt-BR" sz="2200" dirty="0">
                          <a:solidFill>
                            <a:srgbClr val="000000"/>
                          </a:solidFill>
                          <a:effectLst/>
                          <a:latin typeface="Myriad Pro"/>
                          <a:ea typeface="Times New Roman" panose="02020603050405020304" pitchFamily="18" charset="0"/>
                          <a:cs typeface="Myriad Pro"/>
                        </a:rPr>
                        <a:t> Mesmo com a previsão em norma coletiva, é possível a modificação dos efeitos na hipótese de acordo entre empregado e empregador (parte final do novo art. 477-B da CLT). Hipótese raríssima de ocorrer, dada a subordinação do empregado.</a:t>
                      </a:r>
                    </a:p>
                  </a:txBody>
                  <a:tcPr marL="40481" marR="40481" marT="40481" marB="40481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674057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76622F3B-F1EF-42DE-ACA9-CD04026004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PDV e a quitação geral do contrato</a:t>
            </a:r>
          </a:p>
          <a:p>
            <a:endParaRPr lang="pt-BR" dirty="0"/>
          </a:p>
          <a:p>
            <a:pPr algn="just"/>
            <a:r>
              <a:rPr lang="pt-BR" b="1" dirty="0"/>
              <a:t>Quitação plena e irrevogável: </a:t>
            </a:r>
            <a:r>
              <a:rPr lang="pt-BR" dirty="0"/>
              <a:t>instrumento coletivo (art. 477-B da CLT e STF)</a:t>
            </a:r>
          </a:p>
          <a:p>
            <a:endParaRPr lang="pt-BR" dirty="0"/>
          </a:p>
          <a:p>
            <a:pPr algn="just"/>
            <a:r>
              <a:rPr lang="pt-BR" b="1" dirty="0"/>
              <a:t>Informativo nº 189 do TST (13/12/2018):</a:t>
            </a:r>
            <a:r>
              <a:rPr lang="pt-BR" dirty="0"/>
              <a:t> A adesão a PDV implica quitação ampla e irrestrita conforme previsto em acordo coletivo, </a:t>
            </a:r>
            <a:r>
              <a:rPr lang="pt-BR" b="1" dirty="0"/>
              <a:t>inclusive do pedido de indenização por danos morais</a:t>
            </a:r>
            <a:r>
              <a:rPr lang="pt-BR" dirty="0"/>
              <a:t>, pois decorre do extinto contrato de trabalho</a:t>
            </a:r>
            <a:r>
              <a:rPr lang="pt-BR" b="1" dirty="0"/>
              <a:t>.</a:t>
            </a:r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36045020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DISPENSA POR JUSTA CAUSA</a:t>
            </a:r>
          </a:p>
          <a:p>
            <a:pPr marL="0" indent="0" algn="ctr">
              <a:buNone/>
            </a:pPr>
            <a:r>
              <a:rPr lang="pt-BR" sz="1875" b="1" dirty="0">
                <a:solidFill>
                  <a:srgbClr val="FF0000"/>
                </a:solidFill>
              </a:rPr>
              <a:t>(art. 482, “m”)</a:t>
            </a:r>
          </a:p>
          <a:p>
            <a:pPr marL="342900" indent="-342900"/>
            <a:endParaRPr lang="pt-BR" dirty="0"/>
          </a:p>
          <a:p>
            <a:pPr marL="342900" indent="-342900" algn="just"/>
            <a:r>
              <a:rPr lang="pt-BR" b="1" dirty="0"/>
              <a:t>Dispensa por justa causa:</a:t>
            </a:r>
          </a:p>
          <a:p>
            <a:pPr marL="342900" indent="-342900" algn="just"/>
            <a:endParaRPr lang="pt-BR" b="1" dirty="0"/>
          </a:p>
          <a:p>
            <a:pPr marL="342900" indent="-342900" algn="just"/>
            <a:r>
              <a:rPr lang="pt-BR" b="1" dirty="0"/>
              <a:t>Rol taxativo:</a:t>
            </a:r>
          </a:p>
          <a:p>
            <a:pPr marL="342900" indent="-342900" algn="just"/>
            <a:endParaRPr lang="pt-BR" b="1" dirty="0"/>
          </a:p>
          <a:p>
            <a:pPr marL="342900" indent="-342900" algn="just"/>
            <a:r>
              <a:rPr lang="pt-BR" b="1" dirty="0"/>
              <a:t>Verbas devidas:</a:t>
            </a:r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543872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A8702B9E-0A4B-4A7A-AE85-0262A94720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É possível a aplicação de falta grave decorrente de conduta única do empregado?</a:t>
            </a:r>
            <a:endParaRPr lang="pt-BR" dirty="0"/>
          </a:p>
          <a:p>
            <a:endParaRPr lang="pt-BR" dirty="0"/>
          </a:p>
          <a:p>
            <a:r>
              <a:rPr lang="pt-BR" b="1" dirty="0"/>
              <a:t>Dispensa por justa causa:</a:t>
            </a:r>
            <a:r>
              <a:rPr lang="pt-BR" dirty="0"/>
              <a:t> art. 482 da CLT </a:t>
            </a:r>
          </a:p>
          <a:p>
            <a:endParaRPr lang="pt-BR" dirty="0"/>
          </a:p>
          <a:p>
            <a:pPr algn="just"/>
            <a:r>
              <a:rPr lang="pt-BR" b="1" dirty="0"/>
              <a:t>Informativo nº 185 do TST:</a:t>
            </a:r>
            <a:r>
              <a:rPr lang="pt-BR" dirty="0"/>
              <a:t> é possível a dispensa por justa causa por única conduta faltosa do trabalhador quando demonstrada a gravidade da conduta. No caso, empregado repassou informações confidenciais de clientes para seu e-mail pessoal.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5357317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7AE1CC35-1170-49FD-90CE-99140EC66A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indent="-342900" algn="just"/>
            <a:endParaRPr lang="pt-BR" b="1" dirty="0"/>
          </a:p>
          <a:p>
            <a:pPr marL="342900" indent="-342900" algn="just"/>
            <a:r>
              <a:rPr lang="pt-BR" b="1" dirty="0"/>
              <a:t>Perda da habilitação ou requisito legal</a:t>
            </a:r>
          </a:p>
          <a:p>
            <a:pPr marL="342900" indent="-342900" algn="just"/>
            <a:endParaRPr lang="pt-BR" b="1" dirty="0"/>
          </a:p>
          <a:p>
            <a:pPr marL="342900" indent="-342900" algn="just"/>
            <a:endParaRPr lang="pt-BR" b="1" dirty="0"/>
          </a:p>
          <a:p>
            <a:pPr marL="342900" indent="-342900" algn="just"/>
            <a:r>
              <a:rPr lang="pt-BR" b="1" dirty="0"/>
              <a:t>Conduta dolosa:</a:t>
            </a:r>
          </a:p>
          <a:p>
            <a:pPr marL="342900" indent="-342900"/>
            <a:endParaRPr lang="pt-BR" dirty="0"/>
          </a:p>
          <a:p>
            <a:pPr marL="342900" indent="-34290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259117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b="1" dirty="0" err="1">
                <a:solidFill>
                  <a:srgbClr val="FF0000"/>
                </a:solidFill>
              </a:rPr>
              <a:t>Dispensa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em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massa</a:t>
            </a:r>
            <a:r>
              <a:rPr lang="en-US" b="1" dirty="0">
                <a:solidFill>
                  <a:srgbClr val="FF0000"/>
                </a:solidFill>
              </a:rPr>
              <a:t> </a:t>
            </a:r>
          </a:p>
          <a:p>
            <a:pPr marL="0" indent="0" algn="ctr">
              <a:buNone/>
            </a:pPr>
            <a:r>
              <a:rPr lang="en-US" b="1" dirty="0"/>
              <a:t>(Art. 477-A, CLT)</a:t>
            </a:r>
          </a:p>
          <a:p>
            <a:endParaRPr lang="en-US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Antes da Reforma: </a:t>
            </a:r>
            <a:r>
              <a:rPr lang="pt-BR" dirty="0"/>
              <a:t>prévia negociação coletiva (TST – Informativos 17 e 34)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Diminuir impactos sociais e econômicos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b="1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Reforma Trabalhista: </a:t>
            </a:r>
            <a:r>
              <a:rPr lang="pt-BR" dirty="0"/>
              <a:t>“individual, </a:t>
            </a:r>
            <a:r>
              <a:rPr lang="pt-BR" dirty="0" err="1"/>
              <a:t>plúrima</a:t>
            </a:r>
            <a:r>
              <a:rPr lang="pt-BR" dirty="0"/>
              <a:t> ou coletiva”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209271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821AE009-F8AE-4C5F-A5C3-AE622638A9E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Distrato</a:t>
            </a:r>
          </a:p>
          <a:p>
            <a:pPr marL="0" indent="0" algn="ctr">
              <a:buNone/>
            </a:pPr>
            <a:r>
              <a:rPr lang="pt-BR" sz="2500" b="1" dirty="0"/>
              <a:t>(art. 484-A da CLT)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sz="2500" b="1" dirty="0"/>
              <a:t>Resilição:</a:t>
            </a:r>
            <a:r>
              <a:rPr lang="pt-BR" sz="2500" dirty="0"/>
              <a:t> “vontade das partes”</a:t>
            </a:r>
            <a:endParaRPr lang="pt-BR" sz="2500" b="1" dirty="0"/>
          </a:p>
          <a:p>
            <a:pPr marL="457200" indent="-457200" algn="just">
              <a:buAutoNum type="alphaLcParenR"/>
            </a:pPr>
            <a:endParaRPr lang="pt-BR" sz="2500" b="1" dirty="0"/>
          </a:p>
          <a:p>
            <a:pPr marL="457200" indent="-457200" algn="just">
              <a:buAutoNum type="alphaLcParenR"/>
            </a:pPr>
            <a:r>
              <a:rPr lang="pt-BR" sz="2500" b="1" dirty="0"/>
              <a:t>Unilateral: </a:t>
            </a:r>
            <a:r>
              <a:rPr lang="pt-BR" sz="2500" dirty="0"/>
              <a:t>dispensa sem justa causa e demissão</a:t>
            </a:r>
          </a:p>
          <a:p>
            <a:pPr marL="457200" indent="-457200" algn="just">
              <a:buAutoNum type="alphaLcParenR"/>
            </a:pPr>
            <a:endParaRPr lang="pt-BR" sz="2500" dirty="0"/>
          </a:p>
          <a:p>
            <a:pPr marL="457200" indent="-457200" algn="just">
              <a:buAutoNum type="alphaLcParenR"/>
            </a:pPr>
            <a:r>
              <a:rPr lang="pt-BR" sz="2500" b="1" dirty="0"/>
              <a:t>Bilateral:</a:t>
            </a:r>
            <a:r>
              <a:rPr lang="pt-BR" sz="2500" dirty="0"/>
              <a:t> distrato</a:t>
            </a:r>
          </a:p>
          <a:p>
            <a:pPr marL="457200" indent="-457200" algn="just">
              <a:buAutoNum type="alphaLcParenR"/>
            </a:pPr>
            <a:endParaRPr lang="pt-BR" sz="25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pt-BR" sz="2500" b="1" dirty="0"/>
              <a:t>Antes da Reforma:</a:t>
            </a:r>
            <a:r>
              <a:rPr lang="pt-BR" sz="2500" dirty="0"/>
              <a:t> “proibido” – ocorrência de fraudes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5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9321451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6BE32E93-6F70-4E6C-8207-4785477D87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Reforma Trabalhista:</a:t>
            </a:r>
            <a:r>
              <a:rPr lang="pt-BR" dirty="0"/>
              <a:t> permitido</a:t>
            </a:r>
            <a:endParaRPr lang="pt-BR" b="1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b="1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Verbas rescisórias devidas:</a:t>
            </a:r>
          </a:p>
          <a:p>
            <a:pPr marL="457200" indent="-457200" algn="just">
              <a:buFontTx/>
              <a:buChar char="-"/>
            </a:pPr>
            <a:r>
              <a:rPr lang="pt-BR" dirty="0"/>
              <a:t>20% multa sobre os depósitos do FGTS</a:t>
            </a:r>
          </a:p>
          <a:p>
            <a:pPr marL="457200" indent="-457200" algn="just">
              <a:buFontTx/>
              <a:buChar char="-"/>
            </a:pPr>
            <a:r>
              <a:rPr lang="pt-BR" dirty="0"/>
              <a:t>50% aviso prévio, caso indenizado</a:t>
            </a:r>
          </a:p>
          <a:p>
            <a:pPr algn="just"/>
            <a:r>
              <a:rPr lang="pt-BR" b="1" dirty="0"/>
              <a:t>Obs.: </a:t>
            </a:r>
            <a:r>
              <a:rPr lang="pt-BR" dirty="0"/>
              <a:t>Inconstitucionalidade</a:t>
            </a:r>
          </a:p>
          <a:p>
            <a:pPr marL="457200" indent="-457200" algn="just">
              <a:buFontTx/>
              <a:buChar char="-"/>
            </a:pPr>
            <a:r>
              <a:rPr lang="pt-BR" dirty="0"/>
              <a:t>Saldo de salário</a:t>
            </a:r>
          </a:p>
          <a:p>
            <a:pPr marL="457200" indent="-457200" algn="just">
              <a:buFontTx/>
              <a:buChar char="-"/>
            </a:pPr>
            <a:r>
              <a:rPr lang="pt-BR" dirty="0"/>
              <a:t>13º proporcional</a:t>
            </a:r>
          </a:p>
          <a:p>
            <a:pPr marL="457200" indent="-457200" algn="just">
              <a:buFontTx/>
              <a:buChar char="-"/>
            </a:pPr>
            <a:r>
              <a:rPr lang="pt-BR" dirty="0"/>
              <a:t>Férias proporcionais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9307768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E5C9CC93-58E2-475E-96E0-626992C00E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Saque dos depósitos do FGTS: </a:t>
            </a:r>
            <a:r>
              <a:rPr lang="pt-BR" dirty="0"/>
              <a:t>limitado a 80% dos valores da conta</a:t>
            </a:r>
            <a:endParaRPr lang="pt-BR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Seguro-desemprego:</a:t>
            </a:r>
            <a:r>
              <a:rPr lang="pt-BR" dirty="0"/>
              <a:t> não tem direito. (dispensa involuntária do empregado)</a:t>
            </a:r>
            <a:endParaRPr lang="pt-BR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6258107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Quitação anual de obrigações trabalhistas</a:t>
            </a:r>
          </a:p>
          <a:p>
            <a:pPr marL="0" indent="0" algn="ctr">
              <a:buNone/>
            </a:pPr>
            <a:r>
              <a:rPr lang="pt-BR" sz="2500" b="1" dirty="0"/>
              <a:t>(art. 507-B)</a:t>
            </a:r>
          </a:p>
          <a:p>
            <a:pPr marL="0" indent="0" algn="ctr">
              <a:buNone/>
            </a:pPr>
            <a:endParaRPr lang="pt-BR" sz="2500" b="1" dirty="0"/>
          </a:p>
          <a:p>
            <a:r>
              <a:rPr lang="pt-BR" dirty="0"/>
              <a:t>Exclusão da homologação das verbas trabalhistas:</a:t>
            </a:r>
          </a:p>
          <a:p>
            <a:endParaRPr lang="pt-BR" dirty="0"/>
          </a:p>
          <a:p>
            <a:r>
              <a:rPr lang="pt-BR" dirty="0"/>
              <a:t>Termo de quitação perante o sindicato profissional:</a:t>
            </a:r>
          </a:p>
          <a:p>
            <a:endParaRPr lang="pt-BR" dirty="0"/>
          </a:p>
          <a:p>
            <a:r>
              <a:rPr lang="pt-BR" dirty="0"/>
              <a:t>Quitação anual com eficácia liberatória: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66144742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 descr="Uma imagem contendo captura de tela, texto&#10;&#10;Descrição gerada automaticamente">
            <a:extLst>
              <a:ext uri="{FF2B5EF4-FFF2-40B4-BE49-F238E27FC236}">
                <a16:creationId xmlns:a16="http://schemas.microsoft.com/office/drawing/2014/main" xmlns="" id="{1ACAC0FF-57F6-4F30-B669-6C601C8819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188640"/>
            <a:ext cx="6264696" cy="6264696"/>
          </a:xfrm>
        </p:spPr>
      </p:pic>
    </p:spTree>
    <p:extLst>
      <p:ext uri="{BB962C8B-B14F-4D97-AF65-F5344CB8AC3E}">
        <p14:creationId xmlns:p14="http://schemas.microsoft.com/office/powerpoint/2010/main" xmlns="" val="412749438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D5892438-731A-4BA9-A243-86CD26E951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752" y="1524000"/>
            <a:ext cx="8534400" cy="4599432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sz="2800" b="1" dirty="0"/>
              <a:t>DANO EXTRAPATRIMONIAL NAS RELAÇÕES DE TRABALHO</a:t>
            </a:r>
          </a:p>
        </p:txBody>
      </p:sp>
    </p:spTree>
    <p:extLst>
      <p:ext uri="{BB962C8B-B14F-4D97-AF65-F5344CB8AC3E}">
        <p14:creationId xmlns:p14="http://schemas.microsoft.com/office/powerpoint/2010/main" xmlns="" val="24690574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Dano extrapatrimonial</a:t>
            </a:r>
          </a:p>
          <a:p>
            <a:pPr marL="0" indent="0" algn="ctr">
              <a:buNone/>
            </a:pPr>
            <a:r>
              <a:rPr lang="pt-BR" sz="2500" b="1" dirty="0"/>
              <a:t>(art. 223-A a 223-G)</a:t>
            </a:r>
          </a:p>
          <a:p>
            <a:endParaRPr lang="pt-BR" b="1" dirty="0"/>
          </a:p>
          <a:p>
            <a:r>
              <a:rPr lang="pt-BR" b="1" dirty="0"/>
              <a:t>Aplicação restritiva à CLT (art. 223-A):</a:t>
            </a:r>
          </a:p>
          <a:p>
            <a:endParaRPr lang="pt-BR" b="1" dirty="0"/>
          </a:p>
          <a:p>
            <a:endParaRPr lang="pt-BR" b="1" dirty="0"/>
          </a:p>
          <a:p>
            <a:r>
              <a:rPr lang="pt-BR" b="1" dirty="0"/>
              <a:t>Conceito (art. 223-B):</a:t>
            </a:r>
          </a:p>
          <a:p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xmlns="" val="295701870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Bens tutelados (art. 223-C e D): Rol exemplificativo</a:t>
            </a:r>
          </a:p>
          <a:p>
            <a:pPr lvl="1" algn="just"/>
            <a:r>
              <a:rPr lang="pt-BR" b="1" dirty="0"/>
              <a:t>Morte: </a:t>
            </a:r>
            <a:r>
              <a:rPr lang="pt-BR" dirty="0"/>
              <a:t>não está prevista no rol de bens tutelados</a:t>
            </a:r>
            <a:endParaRPr lang="pt-BR" b="1" dirty="0"/>
          </a:p>
          <a:p>
            <a:pPr marL="0" indent="0" algn="just">
              <a:buNone/>
            </a:pPr>
            <a:endParaRPr lang="pt-BR" b="1" dirty="0"/>
          </a:p>
          <a:p>
            <a:pPr marL="0" indent="0" algn="just">
              <a:buNone/>
            </a:pPr>
            <a:endParaRPr lang="pt-BR" b="1" dirty="0"/>
          </a:p>
          <a:p>
            <a:pPr algn="just"/>
            <a:r>
              <a:rPr lang="pt-BR" b="1" dirty="0"/>
              <a:t>Cumulação de danos materiais e extrapatrimoniais </a:t>
            </a:r>
            <a:r>
              <a:rPr lang="pt-BR" dirty="0"/>
              <a:t>(art. 223-F, CLT e Súmula nº 37 do STJ):</a:t>
            </a:r>
          </a:p>
        </p:txBody>
      </p:sp>
    </p:spTree>
    <p:extLst>
      <p:ext uri="{BB962C8B-B14F-4D97-AF65-F5344CB8AC3E}">
        <p14:creationId xmlns:p14="http://schemas.microsoft.com/office/powerpoint/2010/main" xmlns="" val="383654547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b="1" dirty="0"/>
              <a:t>Sistema de indenização tarifada (art. 223-G, § 1º):</a:t>
            </a:r>
          </a:p>
          <a:p>
            <a:pPr lvl="1" algn="just"/>
            <a:r>
              <a:rPr lang="pt-BR" b="1" dirty="0">
                <a:solidFill>
                  <a:schemeClr val="tx1"/>
                </a:solidFill>
              </a:rPr>
              <a:t>Ofensa de natureza leve: </a:t>
            </a:r>
            <a:r>
              <a:rPr lang="pt-BR" dirty="0">
                <a:solidFill>
                  <a:schemeClr val="tx1"/>
                </a:solidFill>
              </a:rPr>
              <a:t>Até 3 salários contratuais do ofendido</a:t>
            </a:r>
          </a:p>
          <a:p>
            <a:pPr lvl="1" algn="just"/>
            <a:r>
              <a:rPr lang="pt-BR" b="1" dirty="0">
                <a:solidFill>
                  <a:schemeClr val="tx1"/>
                </a:solidFill>
              </a:rPr>
              <a:t>Ofensa de natureza média: </a:t>
            </a:r>
            <a:r>
              <a:rPr lang="pt-BR" dirty="0">
                <a:solidFill>
                  <a:schemeClr val="tx1"/>
                </a:solidFill>
              </a:rPr>
              <a:t>Até 5 salários contratuais do ofendido</a:t>
            </a:r>
          </a:p>
          <a:p>
            <a:pPr lvl="1" algn="just"/>
            <a:r>
              <a:rPr lang="pt-BR" b="1" dirty="0">
                <a:solidFill>
                  <a:schemeClr val="tx1"/>
                </a:solidFill>
              </a:rPr>
              <a:t>Ofensa de natureza grave: </a:t>
            </a:r>
            <a:r>
              <a:rPr lang="pt-BR" dirty="0">
                <a:solidFill>
                  <a:schemeClr val="tx1"/>
                </a:solidFill>
              </a:rPr>
              <a:t>Até 20 salários contratuais do ofendido</a:t>
            </a:r>
          </a:p>
          <a:p>
            <a:pPr lvl="1" algn="just"/>
            <a:r>
              <a:rPr lang="pt-BR" b="1" dirty="0">
                <a:solidFill>
                  <a:schemeClr val="tx1"/>
                </a:solidFill>
              </a:rPr>
              <a:t>Ofensa de natureza gravíssima: </a:t>
            </a:r>
            <a:r>
              <a:rPr lang="pt-BR" dirty="0">
                <a:solidFill>
                  <a:schemeClr val="tx1"/>
                </a:solidFill>
              </a:rPr>
              <a:t>Até 50 salários contratuais do ofendido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13896334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b="1" dirty="0"/>
              <a:t>Ofendido pessoa jurídica:</a:t>
            </a:r>
            <a:r>
              <a:rPr lang="pt-BR" dirty="0"/>
              <a:t> Mesmos valores em relação ao salário do ofensor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b="1" dirty="0"/>
              <a:t>Reincidência entre partes idênticas:</a:t>
            </a:r>
            <a:r>
              <a:rPr lang="pt-BR" dirty="0"/>
              <a:t> indenização dobrada</a:t>
            </a:r>
          </a:p>
          <a:p>
            <a:pPr algn="just"/>
            <a:endParaRPr lang="pt-BR" dirty="0"/>
          </a:p>
          <a:p>
            <a:pPr algn="just"/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xmlns="" val="14819289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>
            <a:extLst>
              <a:ext uri="{FF2B5EF4-FFF2-40B4-BE49-F238E27FC236}">
                <a16:creationId xmlns:a16="http://schemas.microsoft.com/office/drawing/2014/main" xmlns="" id="{470144E6-6D8A-4580-9726-C6DFF06677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4800" y="908720"/>
            <a:ext cx="8534400" cy="1856696"/>
          </a:xfr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xmlns="" id="{C0B256C0-E416-4979-B538-61C7A38B6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4" y="2765416"/>
            <a:ext cx="5912748" cy="3626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25349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b="1" dirty="0"/>
          </a:p>
          <a:p>
            <a:pPr marL="0" indent="0" algn="ctr">
              <a:buNone/>
            </a:pPr>
            <a:r>
              <a:rPr lang="en-US" sz="3000" b="1" dirty="0"/>
              <a:t>DIREITO COLETIVO DO TRABALHO</a:t>
            </a:r>
          </a:p>
        </p:txBody>
      </p:sp>
    </p:spTree>
    <p:extLst>
      <p:ext uri="{BB962C8B-B14F-4D97-AF65-F5344CB8AC3E}">
        <p14:creationId xmlns:p14="http://schemas.microsoft.com/office/powerpoint/2010/main" xmlns="" val="38032326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6118C80A-A596-4966-9A17-D8CF6576B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Facultatividade da contribuição sindical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Fontes de custeio do sindicato</a:t>
            </a:r>
          </a:p>
          <a:p>
            <a:pPr marL="0" indent="0">
              <a:buNone/>
            </a:pPr>
            <a:r>
              <a:rPr lang="pt-BR" dirty="0"/>
              <a:t>a) Contribuição sindical</a:t>
            </a:r>
          </a:p>
          <a:p>
            <a:pPr marL="0" indent="0">
              <a:buNone/>
            </a:pPr>
            <a:r>
              <a:rPr lang="pt-BR" dirty="0"/>
              <a:t>b) Contribuição confederativa</a:t>
            </a:r>
          </a:p>
          <a:p>
            <a:pPr marL="0" indent="0">
              <a:buNone/>
            </a:pPr>
            <a:r>
              <a:rPr lang="pt-BR" dirty="0"/>
              <a:t>c) Contribuição assistencial</a:t>
            </a:r>
          </a:p>
          <a:p>
            <a:pPr marL="0" indent="0">
              <a:buNone/>
            </a:pPr>
            <a:r>
              <a:rPr lang="pt-BR" dirty="0"/>
              <a:t>d) Mensalidade sindical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2772096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Conteúdo 1">
            <a:extLst>
              <a:ext uri="{FF2B5EF4-FFF2-40B4-BE49-F238E27FC236}">
                <a16:creationId xmlns:a16="http://schemas.microsoft.com/office/drawing/2014/main" xmlns="" id="{5561DA27-6070-4C29-9CFE-3DABAAF98C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altLang="pt-BR" dirty="0"/>
              <a:t>1. </a:t>
            </a:r>
            <a:r>
              <a:rPr lang="pt-BR" altLang="pt-BR" b="1" dirty="0"/>
              <a:t>Contribuição Sindical </a:t>
            </a:r>
            <a:r>
              <a:rPr lang="pt-BR" altLang="pt-BR" dirty="0"/>
              <a:t>(art. 8º, IV, CF/88 e art. 578 e ss., CLT): </a:t>
            </a:r>
            <a:r>
              <a:rPr lang="pt-BR" altLang="pt-BR" dirty="0">
                <a:solidFill>
                  <a:srgbClr val="FF0000"/>
                </a:solidFill>
              </a:rPr>
              <a:t>Reforma Trabalhista</a:t>
            </a:r>
          </a:p>
          <a:p>
            <a:endParaRPr lang="pt-BR" altLang="pt-BR" dirty="0">
              <a:solidFill>
                <a:srgbClr val="FF0000"/>
              </a:solidFill>
            </a:endParaRPr>
          </a:p>
          <a:p>
            <a:r>
              <a:rPr lang="pt-BR" altLang="pt-BR" dirty="0"/>
              <a:t> - </a:t>
            </a:r>
            <a:r>
              <a:rPr lang="pt-BR" altLang="pt-BR" b="1" dirty="0"/>
              <a:t>Antes da Reforma:</a:t>
            </a:r>
            <a:r>
              <a:rPr lang="pt-BR" altLang="pt-BR" dirty="0"/>
              <a:t> </a:t>
            </a:r>
            <a:r>
              <a:rPr lang="pt-BR" altLang="pt-BR" b="0" dirty="0"/>
              <a:t>tributo</a:t>
            </a:r>
          </a:p>
          <a:p>
            <a:endParaRPr lang="pt-BR" altLang="pt-BR" b="0" dirty="0"/>
          </a:p>
          <a:p>
            <a:r>
              <a:rPr lang="pt-BR" altLang="pt-BR" dirty="0"/>
              <a:t>- </a:t>
            </a:r>
            <a:r>
              <a:rPr lang="pt-BR" altLang="pt-BR" b="1" dirty="0"/>
              <a:t>Reforma Trabalhista </a:t>
            </a:r>
            <a:r>
              <a:rPr lang="pt-BR" altLang="pt-BR" dirty="0"/>
              <a:t>(art. 545, 578, 579, 582, 583, 587 e 602 da CLT): facultativa</a:t>
            </a:r>
          </a:p>
          <a:p>
            <a:r>
              <a:rPr lang="pt-BR" altLang="pt-BR" b="1" dirty="0"/>
              <a:t>Autorização “prévia e expressa”:</a:t>
            </a:r>
          </a:p>
          <a:p>
            <a:endParaRPr lang="pt-BR" altLang="pt-BR" b="0" dirty="0"/>
          </a:p>
          <a:p>
            <a:pPr marL="0" indent="0">
              <a:buNone/>
            </a:pPr>
            <a:endParaRPr lang="pt-BR" altLang="pt-BR" b="0" dirty="0"/>
          </a:p>
        </p:txBody>
      </p:sp>
    </p:spTree>
    <p:extLst>
      <p:ext uri="{BB962C8B-B14F-4D97-AF65-F5344CB8AC3E}">
        <p14:creationId xmlns:p14="http://schemas.microsoft.com/office/powerpoint/2010/main" xmlns="" val="89122587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3" name="Espaço Reservado para Conteúdo 1">
            <a:extLst>
              <a:ext uri="{FF2B5EF4-FFF2-40B4-BE49-F238E27FC236}">
                <a16:creationId xmlns:a16="http://schemas.microsoft.com/office/drawing/2014/main" xmlns="" id="{A6FE413E-1A91-4F80-B1FB-06274E7B2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Tx/>
              <a:buChar char="-"/>
              <a:defRPr/>
            </a:pPr>
            <a:r>
              <a:rPr lang="pt-BR" altLang="pt-BR" b="1" dirty="0"/>
              <a:t>Decisão do STF de 29/06/2018 (ADI 5794): </a:t>
            </a:r>
            <a:r>
              <a:rPr lang="pt-BR" altLang="pt-BR" b="0" dirty="0"/>
              <a:t>constitucional (6 a 3)</a:t>
            </a:r>
          </a:p>
          <a:p>
            <a:pPr marL="457200" indent="-457200">
              <a:buFontTx/>
              <a:buChar char="-"/>
              <a:defRPr/>
            </a:pPr>
            <a:endParaRPr lang="pt-BR" altLang="pt-BR" b="0" dirty="0"/>
          </a:p>
          <a:p>
            <a:pPr marL="457200" indent="-457200" algn="just">
              <a:buFontTx/>
              <a:buChar char="-"/>
              <a:defRPr/>
            </a:pPr>
            <a:r>
              <a:rPr lang="pt-BR" altLang="pt-BR" b="1" dirty="0"/>
              <a:t>Posicionamento da CONALIS e do Enunciado 24 da CCR do MPT:</a:t>
            </a:r>
            <a:r>
              <a:rPr lang="pt-BR" altLang="pt-BR" dirty="0"/>
              <a:t> Possibilidade de estabelecimento de contribuição sindical em assembleia geral, desde que assegurado direito de oposição.</a:t>
            </a:r>
          </a:p>
          <a:p>
            <a:pPr marL="457200" indent="-457200" algn="just">
              <a:buFontTx/>
              <a:buChar char="-"/>
              <a:defRPr/>
            </a:pPr>
            <a:endParaRPr lang="pt-BR" altLang="pt-BR" b="1" dirty="0"/>
          </a:p>
          <a:p>
            <a:pPr marL="457200" indent="-457200" algn="just">
              <a:buFontTx/>
              <a:buChar char="-"/>
              <a:defRPr/>
            </a:pPr>
            <a:r>
              <a:rPr lang="pt-BR" altLang="pt-BR" b="1" dirty="0"/>
              <a:t>Críticas: </a:t>
            </a:r>
            <a:r>
              <a:rPr lang="pt-BR" altLang="pt-BR" dirty="0"/>
              <a:t>Negociado sobre o legislado x redução das receitas do sindicato</a:t>
            </a:r>
          </a:p>
          <a:p>
            <a:pPr marL="457200" indent="-457200" algn="just">
              <a:buFontTx/>
              <a:buChar char="-"/>
              <a:defRPr/>
            </a:pPr>
            <a:endParaRPr lang="pt-BR" altLang="pt-BR" b="1" dirty="0"/>
          </a:p>
          <a:p>
            <a:pPr marL="457200" indent="-457200">
              <a:buFontTx/>
              <a:buChar char="-"/>
              <a:defRPr/>
            </a:pPr>
            <a:endParaRPr lang="pt-BR" altLang="pt-BR" b="1" dirty="0"/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endParaRPr lang="pt-BR" altLang="pt-BR" dirty="0"/>
          </a:p>
          <a:p>
            <a:pPr>
              <a:defRPr/>
            </a:pPr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xmlns="" val="113706908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D4358BDD-43C6-4B44-B131-9B2B572573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Tx/>
              <a:buChar char="-"/>
            </a:pPr>
            <a:r>
              <a:rPr lang="pt-BR" b="1" dirty="0"/>
              <a:t>MP nº 873/2019 (MP do “Boleto”):</a:t>
            </a:r>
            <a:r>
              <a:rPr lang="pt-BR" dirty="0"/>
              <a:t> autorização individual, expressa e por escrito</a:t>
            </a:r>
          </a:p>
          <a:p>
            <a:pPr algn="just">
              <a:buFontTx/>
              <a:buChar char="-"/>
            </a:pPr>
            <a:endParaRPr lang="pt-BR" dirty="0"/>
          </a:p>
          <a:p>
            <a:pPr algn="just">
              <a:buFontTx/>
              <a:buChar char="-"/>
            </a:pPr>
            <a:r>
              <a:rPr lang="pt-BR" dirty="0"/>
              <a:t>Vedação de previsão via negociação coletiva ou assembleia geral</a:t>
            </a:r>
          </a:p>
          <a:p>
            <a:pPr algn="just">
              <a:buFontTx/>
              <a:buChar char="-"/>
            </a:pPr>
            <a:endParaRPr lang="pt-BR" dirty="0"/>
          </a:p>
          <a:p>
            <a:pPr algn="just">
              <a:buFontTx/>
              <a:buChar char="-"/>
            </a:pPr>
            <a:r>
              <a:rPr lang="pt-BR" b="1" dirty="0"/>
              <a:t>Fim da cobrança na folha de pagamento:</a:t>
            </a:r>
            <a:r>
              <a:rPr lang="pt-BR" dirty="0"/>
              <a:t> Necessidade de envio de boleto na residência do empregado ou na sede da empresa.</a:t>
            </a:r>
          </a:p>
          <a:p>
            <a:pPr>
              <a:buFontTx/>
              <a:buChar char="-"/>
            </a:pPr>
            <a:endParaRPr lang="pt-BR" dirty="0"/>
          </a:p>
          <a:p>
            <a:pPr>
              <a:buFontTx/>
              <a:buChar char="-"/>
            </a:pPr>
            <a:endParaRPr lang="pt-BR" dirty="0"/>
          </a:p>
          <a:p>
            <a:pPr>
              <a:buFontTx/>
              <a:buChar char="-"/>
            </a:pPr>
            <a:endParaRPr lang="pt-BR" dirty="0"/>
          </a:p>
          <a:p>
            <a:pPr>
              <a:buFontTx/>
              <a:buChar char="-"/>
            </a:pPr>
            <a:endParaRPr lang="pt-BR" dirty="0"/>
          </a:p>
          <a:p>
            <a:pPr>
              <a:buFontTx/>
              <a:buChar char="-"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4248110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CB9E9984-AD0B-4AB4-B82C-E7E286A7DC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b="1" dirty="0"/>
          </a:p>
          <a:p>
            <a:pPr algn="just"/>
            <a:r>
              <a:rPr lang="pt-BR" b="1" dirty="0"/>
              <a:t>Decreto nº 9.735/2019</a:t>
            </a:r>
            <a:r>
              <a:rPr lang="pt-BR" dirty="0"/>
              <a:t>:  proibição de desconto das contribuições para os sindicatos na folha de pagamento dos servidores e empregados públicos do Poder Executivo Federal. </a:t>
            </a:r>
          </a:p>
        </p:txBody>
      </p:sp>
    </p:spTree>
    <p:extLst>
      <p:ext uri="{BB962C8B-B14F-4D97-AF65-F5344CB8AC3E}">
        <p14:creationId xmlns:p14="http://schemas.microsoft.com/office/powerpoint/2010/main" xmlns="" val="40354687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6118C80A-A596-4966-9A17-D8CF6576BE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008000"/>
                </a:solidFill>
              </a:rPr>
              <a:t>TEMA DO MOMENTO</a:t>
            </a:r>
          </a:p>
          <a:p>
            <a:pPr marL="0" indent="0" algn="ctr">
              <a:buNone/>
            </a:pPr>
            <a:endParaRPr lang="pt-BR" b="1" dirty="0">
              <a:solidFill>
                <a:srgbClr val="008000"/>
              </a:solidFill>
            </a:endParaRPr>
          </a:p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“Carta de representatividade sindical”</a:t>
            </a:r>
          </a:p>
          <a:p>
            <a:pPr marL="0" indent="0" algn="ctr">
              <a:buNone/>
            </a:pPr>
            <a:endParaRPr lang="pt-BR" b="1" dirty="0">
              <a:solidFill>
                <a:srgbClr val="FF0000"/>
              </a:solidFill>
            </a:endParaRP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Finalidade: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Legalidade: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Consequência: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pt-BR" b="1" dirty="0"/>
              <a:t>Atuação do MPT?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endParaRPr lang="pt-BR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424792357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xmlns="" id="{2A1D9151-BB47-488B-BD35-B11F614A985E}"/>
              </a:ext>
            </a:extLst>
          </p:cNvPr>
          <p:cNvSpPr>
            <a:spLocks noGrp="1"/>
          </p:cNvSpPr>
          <p:nvPr>
            <p:ph idx="1"/>
          </p:nvPr>
        </p:nvSpPr>
        <p:spPr>
          <a:extLst/>
        </p:spPr>
        <p:txBody>
          <a:bodyPr>
            <a:normAutofit lnSpcReduction="10000"/>
          </a:bodyPr>
          <a:lstStyle/>
          <a:p>
            <a:pPr algn="ctr">
              <a:buFont typeface="Arial" charset="0"/>
              <a:buNone/>
              <a:defRPr/>
            </a:pPr>
            <a:r>
              <a:rPr lang="en-US" b="1" dirty="0" err="1">
                <a:solidFill>
                  <a:srgbClr val="FF0000"/>
                </a:solidFill>
              </a:rPr>
              <a:t>Prevalência</a:t>
            </a:r>
            <a:r>
              <a:rPr lang="en-US" b="1" dirty="0">
                <a:solidFill>
                  <a:srgbClr val="FF0000"/>
                </a:solidFill>
              </a:rPr>
              <a:t> do </a:t>
            </a:r>
            <a:r>
              <a:rPr lang="en-US" b="1" dirty="0" err="1">
                <a:solidFill>
                  <a:srgbClr val="FF0000"/>
                </a:solidFill>
              </a:rPr>
              <a:t>negociado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sobre</a:t>
            </a:r>
            <a:r>
              <a:rPr lang="en-US" b="1" dirty="0">
                <a:solidFill>
                  <a:srgbClr val="FF0000"/>
                </a:solidFill>
              </a:rPr>
              <a:t> o </a:t>
            </a:r>
            <a:r>
              <a:rPr lang="en-US" b="1" dirty="0" err="1">
                <a:solidFill>
                  <a:srgbClr val="FF0000"/>
                </a:solidFill>
              </a:rPr>
              <a:t>legislado</a:t>
            </a:r>
            <a:r>
              <a:rPr lang="en-US" b="1" dirty="0">
                <a:solidFill>
                  <a:srgbClr val="FF0000"/>
                </a:solidFill>
              </a:rPr>
              <a:t> (art. 611-A e B, CLT)</a:t>
            </a:r>
          </a:p>
          <a:p>
            <a:pPr>
              <a:buFont typeface="Arial" charset="0"/>
              <a:buNone/>
              <a:defRPr/>
            </a:pPr>
            <a:endParaRPr lang="en-US" dirty="0"/>
          </a:p>
          <a:p>
            <a:pPr algn="just">
              <a:defRPr/>
            </a:pPr>
            <a:r>
              <a:rPr lang="en-US" b="1" dirty="0"/>
              <a:t>Mote da </a:t>
            </a:r>
            <a:r>
              <a:rPr lang="en-US" b="1" dirty="0" err="1"/>
              <a:t>Reforma</a:t>
            </a:r>
            <a:endParaRPr lang="en-US" b="1" dirty="0"/>
          </a:p>
          <a:p>
            <a:pPr marL="457200" indent="-457200" algn="just">
              <a:buFontTx/>
              <a:buChar char="-"/>
              <a:defRPr/>
            </a:pPr>
            <a:endParaRPr lang="en-US" b="1" dirty="0"/>
          </a:p>
          <a:p>
            <a:pPr algn="just">
              <a:defRPr/>
            </a:pPr>
            <a:r>
              <a:rPr lang="en-US" b="1" dirty="0" err="1"/>
              <a:t>Flexibilização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força</a:t>
            </a:r>
            <a:r>
              <a:rPr lang="en-US" dirty="0"/>
              <a:t> do </a:t>
            </a:r>
            <a:r>
              <a:rPr lang="en-US" dirty="0" err="1"/>
              <a:t>negociado</a:t>
            </a:r>
            <a:r>
              <a:rPr lang="en-US" dirty="0"/>
              <a:t> + </a:t>
            </a:r>
            <a:r>
              <a:rPr lang="en-US" dirty="0" err="1"/>
              <a:t>normas</a:t>
            </a:r>
            <a:r>
              <a:rPr lang="en-US" dirty="0"/>
              <a:t> </a:t>
            </a:r>
            <a:r>
              <a:rPr lang="en-US" dirty="0" err="1"/>
              <a:t>básicas</a:t>
            </a:r>
            <a:r>
              <a:rPr lang="en-US" dirty="0"/>
              <a:t> de </a:t>
            </a:r>
            <a:r>
              <a:rPr lang="en-US" dirty="0" err="1"/>
              <a:t>proteção</a:t>
            </a:r>
            <a:endParaRPr lang="en-US" dirty="0"/>
          </a:p>
          <a:p>
            <a:pPr algn="just">
              <a:defRPr/>
            </a:pPr>
            <a:endParaRPr lang="en-US" dirty="0"/>
          </a:p>
          <a:p>
            <a:pPr algn="just">
              <a:defRPr/>
            </a:pPr>
            <a:r>
              <a:rPr lang="en-US" b="1" dirty="0" err="1"/>
              <a:t>Desregulamentação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ausência</a:t>
            </a:r>
            <a:r>
              <a:rPr lang="en-US" dirty="0"/>
              <a:t> de </a:t>
            </a:r>
            <a:r>
              <a:rPr lang="en-US" dirty="0" err="1"/>
              <a:t>legislação</a:t>
            </a:r>
            <a:r>
              <a:rPr lang="en-US" dirty="0"/>
              <a:t> </a:t>
            </a:r>
            <a:r>
              <a:rPr lang="en-US" dirty="0" err="1"/>
              <a:t>protetiva</a:t>
            </a:r>
            <a:endParaRPr lang="en-US" b="1" dirty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4D838B71-9465-49E2-857F-36C7C0D093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en-US" b="1" dirty="0" err="1"/>
              <a:t>Reivindicação</a:t>
            </a:r>
            <a:r>
              <a:rPr lang="en-US" b="1" dirty="0"/>
              <a:t> das </a:t>
            </a:r>
            <a:r>
              <a:rPr lang="en-US" b="1" dirty="0" err="1"/>
              <a:t>empresas</a:t>
            </a:r>
            <a:r>
              <a:rPr lang="en-US" b="1" dirty="0"/>
              <a:t>:</a:t>
            </a:r>
          </a:p>
          <a:p>
            <a:pPr marL="514350" indent="-514350" algn="just">
              <a:buAutoNum type="alphaLcParenR"/>
              <a:defRPr/>
            </a:pPr>
            <a:r>
              <a:rPr lang="en-US" dirty="0" err="1"/>
              <a:t>Atualização</a:t>
            </a:r>
            <a:r>
              <a:rPr lang="en-US" dirty="0"/>
              <a:t> da </a:t>
            </a:r>
            <a:r>
              <a:rPr lang="en-US" dirty="0" err="1"/>
              <a:t>legislação</a:t>
            </a:r>
            <a:r>
              <a:rPr lang="en-US" dirty="0"/>
              <a:t> </a:t>
            </a:r>
            <a:r>
              <a:rPr lang="en-US" dirty="0" err="1"/>
              <a:t>trabalhista</a:t>
            </a:r>
            <a:endParaRPr lang="en-US" dirty="0"/>
          </a:p>
          <a:p>
            <a:pPr marL="514350" indent="-514350" algn="just">
              <a:buAutoNum type="alphaLcParenR"/>
              <a:defRPr/>
            </a:pPr>
            <a:r>
              <a:rPr lang="en-US" dirty="0" err="1"/>
              <a:t>Dinamismo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contratações</a:t>
            </a:r>
            <a:r>
              <a:rPr lang="en-US" dirty="0"/>
              <a:t> para </a:t>
            </a:r>
            <a:r>
              <a:rPr lang="en-US" dirty="0" err="1"/>
              <a:t>manter</a:t>
            </a:r>
            <a:r>
              <a:rPr lang="en-US" dirty="0"/>
              <a:t> </a:t>
            </a:r>
            <a:r>
              <a:rPr lang="en-US" dirty="0" err="1"/>
              <a:t>empregos</a:t>
            </a:r>
            <a:endParaRPr lang="en-US" dirty="0"/>
          </a:p>
          <a:p>
            <a:pPr algn="just">
              <a:defRPr/>
            </a:pPr>
            <a:endParaRPr lang="en-US" b="1" dirty="0"/>
          </a:p>
          <a:p>
            <a:pPr algn="just">
              <a:defRPr/>
            </a:pPr>
            <a:r>
              <a:rPr lang="en-US" b="1" dirty="0" err="1"/>
              <a:t>Críticas</a:t>
            </a:r>
            <a:r>
              <a:rPr lang="en-US" b="1" dirty="0"/>
              <a:t>:</a:t>
            </a:r>
          </a:p>
          <a:p>
            <a:pPr marL="514350" indent="-514350">
              <a:buAutoNum type="alphaLcParenR"/>
            </a:pPr>
            <a:r>
              <a:rPr lang="pt-BR" dirty="0"/>
              <a:t>Princípio da norma mais favorável</a:t>
            </a:r>
          </a:p>
          <a:p>
            <a:pPr marL="514350" indent="-514350">
              <a:buAutoNum type="alphaLcParenR"/>
            </a:pPr>
            <a:r>
              <a:rPr lang="pt-BR" dirty="0"/>
              <a:t>Princípio da alteridade</a:t>
            </a:r>
          </a:p>
          <a:p>
            <a:pPr marL="514350" indent="-514350">
              <a:buAutoNum type="alphaLcParenR"/>
            </a:pPr>
            <a:r>
              <a:rPr lang="pt-BR" dirty="0"/>
              <a:t>Falta de representatividade dos sindicatos</a:t>
            </a:r>
          </a:p>
        </p:txBody>
      </p:sp>
    </p:spTree>
    <p:extLst>
      <p:ext uri="{BB962C8B-B14F-4D97-AF65-F5344CB8AC3E}">
        <p14:creationId xmlns:p14="http://schemas.microsoft.com/office/powerpoint/2010/main" xmlns="" val="23219663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2301B18A-45CB-400C-9807-1ED456B8F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pt-BR" b="1" dirty="0"/>
              <a:t>Rol exemplificativo (art. 611-A, CLT): </a:t>
            </a:r>
            <a:r>
              <a:rPr lang="pt-BR" dirty="0"/>
              <a:t>Em 15 pontos o negociado prevalece sobre o legislado.</a:t>
            </a:r>
          </a:p>
          <a:p>
            <a:pPr marL="0" indent="0">
              <a:buNone/>
              <a:defRPr/>
            </a:pPr>
            <a:r>
              <a:rPr lang="pt-BR" dirty="0"/>
              <a:t>Ex.: Redução do intervalo para descanso e refeição.</a:t>
            </a:r>
          </a:p>
          <a:p>
            <a:pPr marL="457200" indent="-457200">
              <a:buFontTx/>
              <a:buChar char="-"/>
              <a:defRPr/>
            </a:pPr>
            <a:endParaRPr lang="pt-BR" dirty="0"/>
          </a:p>
          <a:p>
            <a:pPr>
              <a:defRPr/>
            </a:pPr>
            <a:r>
              <a:rPr lang="pt-BR" b="1" dirty="0"/>
              <a:t>Limites ao negociado (art. 611-B, CLT):</a:t>
            </a:r>
            <a:r>
              <a:rPr lang="pt-BR" dirty="0"/>
              <a:t> normas constitucionais</a:t>
            </a:r>
          </a:p>
          <a:p>
            <a:pPr marL="0" indent="0">
              <a:buNone/>
              <a:defRPr/>
            </a:pPr>
            <a:endParaRPr lang="pt-BR" dirty="0"/>
          </a:p>
          <a:p>
            <a:pPr algn="just">
              <a:defRPr/>
            </a:pPr>
            <a:r>
              <a:rPr lang="pt-BR" b="1" dirty="0"/>
              <a:t>Normas de duração do trabalho (art. 611-B, parágrafo único, CLT):</a:t>
            </a:r>
            <a:r>
              <a:rPr lang="pt-BR" dirty="0"/>
              <a:t> saúde, higiene e segurança do trabalho</a:t>
            </a:r>
            <a:endParaRPr lang="pt-BR" b="1" dirty="0"/>
          </a:p>
          <a:p>
            <a:pPr>
              <a:defRPr/>
            </a:pPr>
            <a:endParaRPr lang="pt-BR" b="1" dirty="0"/>
          </a:p>
          <a:p>
            <a:pPr marL="514350" indent="-514350">
              <a:buFont typeface="Arial" panose="020B0604020202020204" pitchFamily="34" charset="0"/>
              <a:buAutoNum type="arabicParenR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57E34061-405A-438F-80B6-63950F68B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pt-BR" altLang="pt-BR" b="1" dirty="0"/>
              <a:t>Princípio da contrapartida</a:t>
            </a:r>
            <a:r>
              <a:rPr lang="pt-BR" altLang="pt-BR" dirty="0"/>
              <a:t>: (art. 611-A, § 2º, CLT): não exigência</a:t>
            </a:r>
          </a:p>
          <a:p>
            <a:pPr marL="457200" indent="-457200">
              <a:buFontTx/>
              <a:buChar char="-"/>
            </a:pPr>
            <a:endParaRPr lang="pt-BR" altLang="pt-BR" dirty="0"/>
          </a:p>
          <a:p>
            <a:pPr algn="just"/>
            <a:r>
              <a:rPr lang="pt-BR" altLang="pt-BR" b="1" dirty="0"/>
              <a:t>Anulação de cláusula de instrumento coletivo </a:t>
            </a:r>
            <a:r>
              <a:rPr lang="pt-BR" altLang="pt-BR" dirty="0"/>
              <a:t>(art. 611-A, § 4º, CLT): anula-se a contrapartida</a:t>
            </a:r>
          </a:p>
          <a:p>
            <a:pPr marL="457200" indent="-457200">
              <a:buFontTx/>
              <a:buChar char="-"/>
            </a:pPr>
            <a:endParaRPr lang="pt-BR" altLang="pt-BR" dirty="0"/>
          </a:p>
          <a:p>
            <a:pPr algn="just"/>
            <a:r>
              <a:rPr lang="pt-BR" altLang="pt-BR" b="1" dirty="0"/>
              <a:t>Cláusula de redução de salário ou jornada </a:t>
            </a:r>
            <a:r>
              <a:rPr lang="pt-BR" altLang="pt-BR" dirty="0"/>
              <a:t>(art. 611-A, § 3º, CLT): proteção contra dispensa imotivada</a:t>
            </a:r>
          </a:p>
        </p:txBody>
      </p:sp>
    </p:spTree>
    <p:extLst>
      <p:ext uri="{BB962C8B-B14F-4D97-AF65-F5344CB8AC3E}">
        <p14:creationId xmlns:p14="http://schemas.microsoft.com/office/powerpoint/2010/main" xmlns="" val="19488399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A06020CE-5349-4CF3-80E7-6DA59C65EF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defRPr/>
            </a:pPr>
            <a:r>
              <a:rPr lang="pt-BR" b="1" dirty="0"/>
              <a:t>Princípio da intervenção mínima na autonomia da vontade coletiva</a:t>
            </a:r>
            <a:r>
              <a:rPr lang="pt-BR" dirty="0"/>
              <a:t>: </a:t>
            </a:r>
          </a:p>
          <a:p>
            <a:pPr marL="514350" indent="-514350" algn="just">
              <a:buAutoNum type="alphaLcParenR"/>
              <a:defRPr/>
            </a:pPr>
            <a:r>
              <a:rPr lang="pt-BR" dirty="0"/>
              <a:t>Agente capaz</a:t>
            </a:r>
          </a:p>
          <a:p>
            <a:pPr marL="514350" indent="-514350" algn="just">
              <a:buAutoNum type="alphaLcParenR"/>
              <a:defRPr/>
            </a:pPr>
            <a:r>
              <a:rPr lang="pt-BR" dirty="0"/>
              <a:t>Objeto lícito, possível, determinado ou determinável;</a:t>
            </a:r>
          </a:p>
          <a:p>
            <a:pPr marL="514350" indent="-514350" algn="just">
              <a:buAutoNum type="alphaLcParenR"/>
              <a:defRPr/>
            </a:pPr>
            <a:r>
              <a:rPr lang="pt-BR" dirty="0"/>
              <a:t>Forma prescrita ou não proibida em lei</a:t>
            </a:r>
          </a:p>
          <a:p>
            <a:endParaRPr lang="pt-BR" dirty="0"/>
          </a:p>
          <a:p>
            <a:pPr algn="just"/>
            <a:r>
              <a:rPr lang="pt-BR" b="1" dirty="0"/>
              <a:t>Violação ao princípio da inafastabilidade da jurisdição (art. 5º, XXV, CF/88)</a:t>
            </a:r>
          </a:p>
        </p:txBody>
      </p:sp>
    </p:spTree>
    <p:extLst>
      <p:ext uri="{BB962C8B-B14F-4D97-AF65-F5344CB8AC3E}">
        <p14:creationId xmlns:p14="http://schemas.microsoft.com/office/powerpoint/2010/main" xmlns="" val="134358819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390E70A7-27A8-4A64-AA97-7D9AD1F230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RESTRIÇÃO À JURISPRUDÊNCIA</a:t>
            </a:r>
          </a:p>
          <a:p>
            <a:pPr marL="0" indent="0" algn="ctr">
              <a:buNone/>
            </a:pPr>
            <a:r>
              <a:rPr lang="pt-BR" sz="2500" b="1" dirty="0"/>
              <a:t>(art. 8º)</a:t>
            </a:r>
          </a:p>
          <a:p>
            <a:pPr algn="just"/>
            <a:r>
              <a:rPr lang="pt-BR" b="1" dirty="0"/>
              <a:t>Súmulas e demais enunciados de jurisprudência do TST e dos TRTs: </a:t>
            </a:r>
            <a:r>
              <a:rPr lang="pt-BR" dirty="0"/>
              <a:t>não poderão restringir direitos legalmente previstos nem criar obrigações que não estejam previstas em lei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Inconstitucionalidade:</a:t>
            </a:r>
            <a:r>
              <a:rPr lang="pt-BR" dirty="0"/>
              <a:t> 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ADC nº 62 STF:</a:t>
            </a:r>
            <a:r>
              <a:rPr lang="pt-BR" dirty="0"/>
              <a:t> julgamento da constitucionalidade dos requisitos para alteração das súmulas e </a:t>
            </a:r>
            <a:r>
              <a:rPr lang="pt-BR" dirty="0" err="1"/>
              <a:t>OJs</a:t>
            </a:r>
            <a:r>
              <a:rPr lang="pt-BR" dirty="0"/>
              <a:t> do TST (18/03/2019)</a:t>
            </a:r>
            <a:endParaRPr lang="pt-BR" b="1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81789599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Empregado “</a:t>
            </a:r>
            <a:r>
              <a:rPr lang="pt-BR" b="1" dirty="0" err="1">
                <a:solidFill>
                  <a:srgbClr val="FF0000"/>
                </a:solidFill>
              </a:rPr>
              <a:t>hipersuficiente</a:t>
            </a:r>
            <a:r>
              <a:rPr lang="pt-BR" b="1" dirty="0">
                <a:solidFill>
                  <a:srgbClr val="FF0000"/>
                </a:solidFill>
              </a:rPr>
              <a:t>”</a:t>
            </a:r>
          </a:p>
          <a:p>
            <a:pPr marL="0" indent="0" algn="ctr">
              <a:buNone/>
            </a:pPr>
            <a:r>
              <a:rPr lang="pt-BR" b="1" dirty="0"/>
              <a:t>(art. 444, parágrafo único)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Emprego “</a:t>
            </a:r>
            <a:r>
              <a:rPr lang="pt-BR" b="1" dirty="0" err="1"/>
              <a:t>hipersuficiente</a:t>
            </a:r>
            <a:r>
              <a:rPr lang="pt-BR" b="1" dirty="0"/>
              <a:t>”: </a:t>
            </a:r>
            <a:r>
              <a:rPr lang="pt-BR" dirty="0"/>
              <a:t>negociação livre do art. 611-A da CLT – sindicato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Requisitos:</a:t>
            </a:r>
          </a:p>
          <a:p>
            <a:pPr lvl="1" algn="just"/>
            <a:r>
              <a:rPr lang="pt-BR" dirty="0">
                <a:solidFill>
                  <a:schemeClr val="tx1"/>
                </a:solidFill>
              </a:rPr>
              <a:t>a) Nível de escolaridade: Ensino superior completo</a:t>
            </a:r>
          </a:p>
          <a:p>
            <a:pPr lvl="1" algn="just"/>
            <a:r>
              <a:rPr lang="pt-BR" dirty="0">
                <a:solidFill>
                  <a:schemeClr val="tx1"/>
                </a:solidFill>
              </a:rPr>
              <a:t>b) Valor do salário: 2 x o valor do limite máximo da Previdência (R$ 11.678,90 em 2019)</a:t>
            </a:r>
          </a:p>
        </p:txBody>
      </p:sp>
    </p:spTree>
    <p:extLst>
      <p:ext uri="{BB962C8B-B14F-4D97-AF65-F5344CB8AC3E}">
        <p14:creationId xmlns:p14="http://schemas.microsoft.com/office/powerpoint/2010/main" xmlns="" val="15689022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Ultratividade das normas</a:t>
            </a:r>
          </a:p>
          <a:p>
            <a:pPr marL="0" indent="0" algn="ctr">
              <a:buNone/>
            </a:pPr>
            <a:r>
              <a:rPr lang="pt-BR" sz="2500" b="1" dirty="0"/>
              <a:t>(art. 614 da CLT)</a:t>
            </a:r>
          </a:p>
          <a:p>
            <a:pPr marL="0" indent="0" algn="ctr">
              <a:buNone/>
            </a:pPr>
            <a:endParaRPr lang="pt-BR" sz="2500" b="1" dirty="0"/>
          </a:p>
          <a:p>
            <a:r>
              <a:rPr lang="pt-BR" b="1" dirty="0"/>
              <a:t>Antes da Reforma:</a:t>
            </a:r>
            <a:r>
              <a:rPr lang="pt-BR" dirty="0"/>
              <a:t> Ultratividade por revogação </a:t>
            </a:r>
            <a:endParaRPr lang="pt-BR" b="1" dirty="0"/>
          </a:p>
          <a:p>
            <a:endParaRPr lang="pt-BR" b="1" dirty="0"/>
          </a:p>
          <a:p>
            <a:r>
              <a:rPr lang="pt-BR" b="1" dirty="0"/>
              <a:t>Novidades:</a:t>
            </a:r>
            <a:r>
              <a:rPr lang="pt-BR" dirty="0"/>
              <a:t> 2 anos, proibida a ultratividade.</a:t>
            </a:r>
            <a:endParaRPr lang="pt-BR" b="1" dirty="0"/>
          </a:p>
          <a:p>
            <a:endParaRPr lang="pt-BR" b="1" dirty="0"/>
          </a:p>
          <a:p>
            <a:r>
              <a:rPr lang="pt-BR" b="1" dirty="0"/>
              <a:t>Instrumento coletivo: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9728725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Prevalência do acordo coletivo</a:t>
            </a:r>
          </a:p>
          <a:p>
            <a:pPr marL="0" indent="0" algn="ctr">
              <a:buNone/>
            </a:pPr>
            <a:r>
              <a:rPr lang="pt-BR" sz="2500" b="1" dirty="0"/>
              <a:t>(art. 620 da CLT)</a:t>
            </a:r>
          </a:p>
          <a:p>
            <a:pPr marL="0" indent="0" algn="ctr">
              <a:buNone/>
            </a:pPr>
            <a:endParaRPr lang="pt-BR" sz="2500" b="1" dirty="0"/>
          </a:p>
          <a:p>
            <a:pPr algn="just"/>
            <a:r>
              <a:rPr lang="pt-BR" b="1" dirty="0"/>
              <a:t>Antes da Reforma:</a:t>
            </a:r>
            <a:r>
              <a:rPr lang="pt-BR" dirty="0"/>
              <a:t> princípio da norma mais favorável (mais benéfico deve prevalecer)</a:t>
            </a:r>
            <a:endParaRPr lang="pt-BR" b="1" dirty="0"/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Reforma Trabalhista:</a:t>
            </a:r>
            <a:r>
              <a:rPr lang="pt-BR" dirty="0"/>
              <a:t> sempre prevalece o acordo coletivo (mais específico deve prevalecer)</a:t>
            </a:r>
          </a:p>
          <a:p>
            <a:endParaRPr lang="pt-BR" dirty="0"/>
          </a:p>
          <a:p>
            <a:r>
              <a:rPr lang="pt-BR" b="1" dirty="0"/>
              <a:t>Princípio da norma mais favorável: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161780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b="1" dirty="0"/>
              <a:t>JURISPRUDÊNCIA RECENTE DOS TRIBUNAIS</a:t>
            </a:r>
          </a:p>
        </p:txBody>
      </p:sp>
    </p:spTree>
    <p:extLst>
      <p:ext uri="{BB962C8B-B14F-4D97-AF65-F5344CB8AC3E}">
        <p14:creationId xmlns:p14="http://schemas.microsoft.com/office/powerpoint/2010/main" xmlns="" val="365429431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84C7D35A-B698-4927-9A31-6C63835B12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Constituição do sindicato e estabilidade do dirigente sindical</a:t>
            </a:r>
          </a:p>
          <a:p>
            <a:pPr marL="0" indent="0" algn="ctr">
              <a:buNone/>
            </a:pPr>
            <a:endParaRPr lang="pt-BR" dirty="0"/>
          </a:p>
          <a:p>
            <a:pPr algn="just"/>
            <a:r>
              <a:rPr lang="pt-BR" b="1" dirty="0"/>
              <a:t>Fundação do sindicato: </a:t>
            </a:r>
          </a:p>
          <a:p>
            <a:pPr algn="just"/>
            <a:r>
              <a:rPr lang="pt-BR" dirty="0"/>
              <a:t>a) Registro no Cartório de Registro Civil de Pessoas Jurídicas</a:t>
            </a:r>
          </a:p>
          <a:p>
            <a:pPr algn="just"/>
            <a:r>
              <a:rPr lang="pt-BR" dirty="0"/>
              <a:t>b) Registro no Ministério do Trabalho – Unicidade sindical (súmula nº 677 do STF)</a:t>
            </a:r>
          </a:p>
          <a:p>
            <a:endParaRPr lang="pt-BR" dirty="0"/>
          </a:p>
          <a:p>
            <a:pPr algn="just"/>
            <a:r>
              <a:rPr lang="pt-BR" b="1" dirty="0"/>
              <a:t>Obs.: Extinção do Ministério do Trabalho</a:t>
            </a:r>
            <a:r>
              <a:rPr lang="pt-BR" dirty="0"/>
              <a:t> (MP nº 870/2019) – Registro sindical no Ministério da Justiça</a:t>
            </a:r>
          </a:p>
        </p:txBody>
      </p:sp>
    </p:spTree>
    <p:extLst>
      <p:ext uri="{BB962C8B-B14F-4D97-AF65-F5344CB8AC3E}">
        <p14:creationId xmlns:p14="http://schemas.microsoft.com/office/powerpoint/2010/main" xmlns="" val="38974267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FDC99EC7-1D88-4104-BE4A-58DFF7562D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/>
              <a:t>Estabilidade do dirigente sindical:</a:t>
            </a:r>
            <a:endParaRPr lang="pt-BR" dirty="0"/>
          </a:p>
          <a:p>
            <a:endParaRPr lang="pt-BR" dirty="0"/>
          </a:p>
          <a:p>
            <a:pPr algn="just"/>
            <a:r>
              <a:rPr lang="pt-BR" b="1" dirty="0"/>
              <a:t>O dirigente sindical tem estabilidade em sindicatos em processo de constituição? </a:t>
            </a:r>
            <a:r>
              <a:rPr lang="pt-BR" dirty="0"/>
              <a:t>– Informativo nº 192 do TST (19/03/2019)</a:t>
            </a:r>
          </a:p>
          <a:p>
            <a:pPr marL="0" indent="0" algn="just">
              <a:buNone/>
            </a:pPr>
            <a:r>
              <a:rPr lang="pt-BR" b="1" dirty="0"/>
              <a:t>a)</a:t>
            </a:r>
            <a:r>
              <a:rPr lang="pt-BR" dirty="0"/>
              <a:t> Sindicato devidamente constituído: </a:t>
            </a:r>
          </a:p>
          <a:p>
            <a:pPr marL="0" indent="0" algn="just">
              <a:buNone/>
            </a:pPr>
            <a:r>
              <a:rPr lang="pt-BR" b="1" dirty="0"/>
              <a:t>b)</a:t>
            </a:r>
            <a:r>
              <a:rPr lang="pt-BR" dirty="0"/>
              <a:t> Sindicato com registro no cartório e com pedido no Ministério do Trabalho em andamento:</a:t>
            </a:r>
          </a:p>
          <a:p>
            <a:pPr marL="0" indent="0" algn="just">
              <a:buNone/>
            </a:pPr>
            <a:r>
              <a:rPr lang="pt-BR" b="1" dirty="0"/>
              <a:t>c)</a:t>
            </a:r>
            <a:r>
              <a:rPr lang="pt-BR" dirty="0"/>
              <a:t> Sindicato apenas constituído no Cartório: </a:t>
            </a:r>
          </a:p>
        </p:txBody>
      </p:sp>
    </p:spTree>
    <p:extLst>
      <p:ext uri="{BB962C8B-B14F-4D97-AF65-F5344CB8AC3E}">
        <p14:creationId xmlns:p14="http://schemas.microsoft.com/office/powerpoint/2010/main" xmlns="" val="322324482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BA084667-8218-46F6-B0A7-BE8556A734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Abusividade da greve política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Direito de greve (art. 9º, CF/88):</a:t>
            </a:r>
          </a:p>
          <a:p>
            <a:pPr algn="just"/>
            <a:endParaRPr lang="pt-BR" b="1" dirty="0"/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Greve abusiva:</a:t>
            </a:r>
            <a:r>
              <a:rPr lang="pt-BR" dirty="0"/>
              <a:t> contrária à legislação</a:t>
            </a:r>
            <a:endParaRPr lang="pt-BR" b="1" dirty="0"/>
          </a:p>
          <a:p>
            <a:pPr algn="just"/>
            <a:endParaRPr lang="pt-BR" b="1" dirty="0"/>
          </a:p>
          <a:p>
            <a:pPr algn="just"/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xmlns="" val="253836352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627A1205-3220-4EA1-BC8A-A8FC67063B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Greve política:</a:t>
            </a:r>
            <a:r>
              <a:rPr lang="pt-BR" dirty="0"/>
              <a:t> não se visa a uma reivindicação específica, mas são defendidos interesses políticos, partidários ou religiosos</a:t>
            </a:r>
            <a:endParaRPr lang="pt-BR" b="1" dirty="0"/>
          </a:p>
          <a:p>
            <a:endParaRPr lang="pt-BR" dirty="0"/>
          </a:p>
          <a:p>
            <a:pPr algn="just"/>
            <a:r>
              <a:rPr lang="pt-BR" b="1" dirty="0"/>
              <a:t>Informativo nº 190 do TST (11/02/2019):</a:t>
            </a:r>
            <a:r>
              <a:rPr lang="pt-BR" dirty="0"/>
              <a:t> é abusiva greve em relação à privatização da Eletrobrás, pois se trata de greve estritamente política. A política de privatização é do poder público e não cabe negociação com as empresas.</a:t>
            </a:r>
          </a:p>
        </p:txBody>
      </p:sp>
    </p:spTree>
    <p:extLst>
      <p:ext uri="{BB962C8B-B14F-4D97-AF65-F5344CB8AC3E}">
        <p14:creationId xmlns:p14="http://schemas.microsoft.com/office/powerpoint/2010/main" xmlns="" val="110551184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03860702-CBC3-40CF-98A1-8FF8A543A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>
              <a:buNone/>
            </a:pPr>
            <a:endParaRPr lang="pt-BR" dirty="0"/>
          </a:p>
          <a:p>
            <a:pPr marL="0" indent="0" algn="ctr">
              <a:buNone/>
            </a:pPr>
            <a:r>
              <a:rPr lang="pt-BR" sz="3000" b="1" dirty="0"/>
              <a:t>DURAÇÃO DO TRABALHO</a:t>
            </a:r>
          </a:p>
        </p:txBody>
      </p:sp>
    </p:spTree>
    <p:extLst>
      <p:ext uri="{BB962C8B-B14F-4D97-AF65-F5344CB8AC3E}">
        <p14:creationId xmlns:p14="http://schemas.microsoft.com/office/powerpoint/2010/main" xmlns="" val="176438129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Intervalo intrajornada</a:t>
            </a:r>
          </a:p>
          <a:p>
            <a:pPr marL="0" indent="0" algn="ctr">
              <a:buNone/>
            </a:pPr>
            <a:r>
              <a:rPr lang="pt-BR" sz="2500" b="1" dirty="0"/>
              <a:t>(art. 71 e 611-A, III)</a:t>
            </a:r>
          </a:p>
          <a:p>
            <a:endParaRPr lang="pt-BR" b="1" dirty="0"/>
          </a:p>
          <a:p>
            <a:r>
              <a:rPr lang="pt-BR" b="1" dirty="0"/>
              <a:t>Intervalo intrajornada:</a:t>
            </a:r>
          </a:p>
          <a:p>
            <a:pPr marL="0" indent="0">
              <a:buNone/>
            </a:pPr>
            <a:r>
              <a:rPr lang="pt-BR" dirty="0"/>
              <a:t>a) Jornada de até 4 horas diárias: </a:t>
            </a:r>
          </a:p>
          <a:p>
            <a:pPr marL="0" indent="0">
              <a:buNone/>
            </a:pPr>
            <a:r>
              <a:rPr lang="pt-BR" dirty="0"/>
              <a:t>b) Jornada superior a 4 horas até 6 horas diárias: </a:t>
            </a:r>
          </a:p>
          <a:p>
            <a:pPr marL="0" indent="0">
              <a:buNone/>
            </a:pPr>
            <a:r>
              <a:rPr lang="pt-BR" dirty="0"/>
              <a:t>c) Jornada superior a 6 horas diárias:</a:t>
            </a:r>
          </a:p>
          <a:p>
            <a:endParaRPr lang="pt-BR" dirty="0"/>
          </a:p>
          <a:p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771878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E04EF0A1-5ECE-4551-AE53-0887E2823B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Redução e fracionamento:</a:t>
            </a:r>
          </a:p>
          <a:p>
            <a:pPr algn="just"/>
            <a:r>
              <a:rPr lang="pt-BR" dirty="0"/>
              <a:t>a) Autorização do Min. Trabalho (art. 71, § 3º):</a:t>
            </a:r>
          </a:p>
          <a:p>
            <a:pPr algn="just"/>
            <a:r>
              <a:rPr lang="pt-BR" dirty="0"/>
              <a:t>b) Motoristas do transporte coletivo de passageiros (art. 71, § 5º):</a:t>
            </a:r>
          </a:p>
          <a:p>
            <a:pPr algn="just"/>
            <a:r>
              <a:rPr lang="pt-BR" dirty="0"/>
              <a:t>c) Domésticos (art. 13, LC nº 150/2015):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Reforma: </a:t>
            </a:r>
            <a:r>
              <a:rPr lang="pt-BR" dirty="0"/>
              <a:t>Instrumento coletivo de trabalho: redução para 30 minutos (art. 611-A, III)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82734288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DCDDBABB-E282-4EED-AE7A-82D914C9AB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b="1" dirty="0"/>
              <a:t>Não concessão ou concessão parcial: </a:t>
            </a:r>
          </a:p>
          <a:p>
            <a:r>
              <a:rPr lang="pt-BR" b="1" dirty="0"/>
              <a:t>Antes da Reforma:</a:t>
            </a:r>
          </a:p>
          <a:p>
            <a:endParaRPr lang="pt-BR" dirty="0"/>
          </a:p>
          <a:p>
            <a:r>
              <a:rPr lang="pt-BR" b="1" dirty="0"/>
              <a:t>Reforma Trabalhista:</a:t>
            </a:r>
          </a:p>
          <a:p>
            <a:r>
              <a:rPr lang="pt-BR" dirty="0"/>
              <a:t>a) Natureza indenizatória:</a:t>
            </a:r>
          </a:p>
          <a:p>
            <a:r>
              <a:rPr lang="pt-BR" dirty="0"/>
              <a:t>b) Pagamento do período suprimido:</a:t>
            </a:r>
          </a:p>
          <a:p>
            <a:endParaRPr lang="pt-BR" dirty="0"/>
          </a:p>
          <a:p>
            <a:r>
              <a:rPr lang="pt-BR" dirty="0"/>
              <a:t>Atuação dos órgãos de proteção:</a:t>
            </a:r>
          </a:p>
          <a:p>
            <a:r>
              <a:rPr lang="pt-BR" dirty="0"/>
              <a:t>MPT: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6499567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AFB56D78-EF36-477B-B4BF-7C7BE477EF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pt-BR" b="1" dirty="0"/>
              <a:t>Limite de tolerância no intervalo intrajornada:</a:t>
            </a:r>
            <a:r>
              <a:rPr lang="pt-BR" dirty="0"/>
              <a:t> Recurso de Revista Repetitivo (Processo nº 0001384-61.2012.5.04.0512) – 25/03/2019</a:t>
            </a:r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Requisitos:</a:t>
            </a:r>
          </a:p>
          <a:p>
            <a:pPr algn="just"/>
            <a:r>
              <a:rPr lang="pt-BR" dirty="0"/>
              <a:t>a) A variação do intervalo deve ser limitada até 5 minutos no total;</a:t>
            </a:r>
          </a:p>
          <a:p>
            <a:pPr algn="just"/>
            <a:r>
              <a:rPr lang="pt-BR" dirty="0"/>
              <a:t>b) A variação não pode ultrapassar os 10 minutos diários permitido para variações de registro de ponto;</a:t>
            </a:r>
          </a:p>
          <a:p>
            <a:pPr algn="just"/>
            <a:r>
              <a:rPr lang="pt-BR" dirty="0"/>
              <a:t>c) a variação somente será válida se realizada de forma eventual.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107855190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7952C2FE-1A4C-46D9-A1FE-5FEF1BD9E2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Compensação de jornada e banco de horas</a:t>
            </a:r>
          </a:p>
          <a:p>
            <a:pPr marL="0" indent="0" algn="ctr">
              <a:buNone/>
            </a:pPr>
            <a:r>
              <a:rPr lang="pt-BR" sz="2500" b="1" dirty="0"/>
              <a:t>(art. 59 e 59-B da CLT)</a:t>
            </a:r>
          </a:p>
          <a:p>
            <a:pPr algn="just"/>
            <a:r>
              <a:rPr lang="pt-BR" b="1" dirty="0"/>
              <a:t>Compensação:</a:t>
            </a:r>
            <a:r>
              <a:rPr lang="pt-BR" dirty="0"/>
              <a:t> trabalha mais em um dia para descansar em outro</a:t>
            </a:r>
            <a:endParaRPr lang="pt-BR" b="1" dirty="0"/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Requisitos:</a:t>
            </a:r>
          </a:p>
          <a:p>
            <a:pPr marL="0" indent="0">
              <a:buNone/>
            </a:pPr>
            <a:r>
              <a:rPr lang="pt-BR" dirty="0"/>
              <a:t>a) Acordo escrito</a:t>
            </a:r>
          </a:p>
          <a:p>
            <a:pPr marL="0" indent="0">
              <a:buNone/>
            </a:pPr>
            <a:r>
              <a:rPr lang="pt-BR" dirty="0"/>
              <a:t>b) Limite máximo de 10 horas diárias</a:t>
            </a:r>
          </a:p>
          <a:p>
            <a:pPr marL="0" indent="0">
              <a:buNone/>
            </a:pPr>
            <a:r>
              <a:rPr lang="pt-BR" dirty="0"/>
              <a:t>c) Compensação em 1 mês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06171088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E67604A5-DA74-4353-BF3E-9CB9E0CC27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pt-BR" b="1" dirty="0"/>
              <a:t>Banco de horas (art. 59, § 2º e 5º, CLT):</a:t>
            </a:r>
            <a:r>
              <a:rPr lang="pt-BR" dirty="0"/>
              <a:t> acúmulo de horas extras para compensação futura</a:t>
            </a:r>
            <a:endParaRPr lang="pt-BR" b="1" dirty="0"/>
          </a:p>
          <a:p>
            <a:endParaRPr lang="pt-BR" dirty="0"/>
          </a:p>
          <a:p>
            <a:pPr algn="just"/>
            <a:r>
              <a:rPr lang="pt-BR" b="1" dirty="0"/>
              <a:t>Antes da Reforma (Súmula 85):</a:t>
            </a:r>
            <a:r>
              <a:rPr lang="pt-BR" dirty="0"/>
              <a:t> somente mediante negociação coletiva por 1 ano.</a:t>
            </a:r>
            <a:endParaRPr lang="pt-BR" b="1" dirty="0"/>
          </a:p>
          <a:p>
            <a:endParaRPr lang="pt-BR" dirty="0"/>
          </a:p>
          <a:p>
            <a:r>
              <a:rPr lang="pt-BR" b="1" dirty="0"/>
              <a:t>Reforma Trabalhista:</a:t>
            </a:r>
          </a:p>
          <a:p>
            <a:r>
              <a:rPr lang="pt-BR" dirty="0"/>
              <a:t>Anual: negociação coletiva</a:t>
            </a:r>
          </a:p>
          <a:p>
            <a:endParaRPr lang="pt-BR" dirty="0"/>
          </a:p>
          <a:p>
            <a:r>
              <a:rPr lang="pt-BR" dirty="0"/>
              <a:t>Semestral: acordo individual escrito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56013935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Jornada de trabalho 12x36</a:t>
            </a:r>
          </a:p>
          <a:p>
            <a:pPr marL="0" indent="0" algn="ctr">
              <a:buNone/>
            </a:pPr>
            <a:r>
              <a:rPr lang="pt-BR" sz="2500" b="1" dirty="0"/>
              <a:t>(art. 59-A)</a:t>
            </a:r>
          </a:p>
          <a:p>
            <a:pPr algn="just"/>
            <a:r>
              <a:rPr lang="pt-BR" b="1" dirty="0"/>
              <a:t>Jornada 12x36:</a:t>
            </a:r>
            <a:r>
              <a:rPr lang="pt-BR" dirty="0"/>
              <a:t> 12 horas de trabalho e 36 horas de descanso (ex.: vigilantes)</a:t>
            </a:r>
            <a:endParaRPr lang="pt-BR" b="1" dirty="0"/>
          </a:p>
          <a:p>
            <a:pPr algn="just"/>
            <a:endParaRPr lang="pt-BR" dirty="0"/>
          </a:p>
          <a:p>
            <a:pPr algn="just"/>
            <a:r>
              <a:rPr lang="pt-BR" b="1" dirty="0"/>
              <a:t>Antes da Reforma</a:t>
            </a:r>
            <a:r>
              <a:rPr lang="pt-BR" dirty="0"/>
              <a:t> (Súmula nº 444):</a:t>
            </a:r>
          </a:p>
          <a:p>
            <a:pPr marL="514350" indent="-514350" algn="just">
              <a:buAutoNum type="alphaLcParenR"/>
            </a:pPr>
            <a:r>
              <a:rPr lang="pt-BR" dirty="0"/>
              <a:t>Casos excepcionais </a:t>
            </a:r>
          </a:p>
          <a:p>
            <a:pPr marL="514350" indent="-514350" algn="just">
              <a:buAutoNum type="alphaLcParenR"/>
            </a:pPr>
            <a:r>
              <a:rPr lang="pt-BR" dirty="0"/>
              <a:t>Negociação coletiva ou lei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Reforma Trabalhista:</a:t>
            </a:r>
            <a:r>
              <a:rPr lang="pt-BR" dirty="0"/>
              <a:t> acordo entre empregado e empregador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xmlns="" val="25997062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1965EDAC-0995-43F3-BEDC-8C28634E6E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pt-BR" b="1" dirty="0"/>
          </a:p>
          <a:p>
            <a:pPr algn="just"/>
            <a:r>
              <a:rPr lang="pt-BR" b="1" dirty="0"/>
              <a:t>Intervalo intrajornada (indenização):</a:t>
            </a:r>
            <a:r>
              <a:rPr lang="pt-BR" dirty="0"/>
              <a:t> 12 horas ininterruptas </a:t>
            </a:r>
            <a:r>
              <a:rPr lang="pt-BR"/>
              <a:t>de trabalho</a:t>
            </a:r>
            <a:endParaRPr lang="pt-BR" dirty="0"/>
          </a:p>
          <a:p>
            <a:pPr algn="just"/>
            <a:endParaRPr lang="pt-BR" dirty="0"/>
          </a:p>
          <a:p>
            <a:pPr algn="just"/>
            <a:r>
              <a:rPr lang="pt-BR" b="1" dirty="0"/>
              <a:t>Trabalho no DSR e feriados:</a:t>
            </a:r>
            <a:r>
              <a:rPr lang="pt-BR" dirty="0"/>
              <a:t> não há descanso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Jornada 12 x 36 como regra nas contratações</a:t>
            </a:r>
          </a:p>
        </p:txBody>
      </p:sp>
    </p:spTree>
    <p:extLst>
      <p:ext uri="{BB962C8B-B14F-4D97-AF65-F5344CB8AC3E}">
        <p14:creationId xmlns:p14="http://schemas.microsoft.com/office/powerpoint/2010/main" xmlns="" val="261693860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8E904625-192D-4FD6-B6CD-F69E7DDA3D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Teletrabalho</a:t>
            </a:r>
          </a:p>
          <a:p>
            <a:pPr marL="0" indent="0" algn="ctr">
              <a:buNone/>
            </a:pPr>
            <a:r>
              <a:rPr lang="pt-BR" sz="2800" b="1" dirty="0"/>
              <a:t>(art. 62, III e 75-A a 75-E, CLT)</a:t>
            </a:r>
          </a:p>
          <a:p>
            <a:pPr algn="just"/>
            <a:r>
              <a:rPr lang="pt-BR" b="1" dirty="0"/>
              <a:t>Local da prestação dos serviços (art. 6º, CLT):</a:t>
            </a:r>
            <a:r>
              <a:rPr lang="pt-BR" dirty="0"/>
              <a:t> não há distinção para reconhecimento de emprego</a:t>
            </a:r>
            <a:endParaRPr lang="pt-BR" b="1" dirty="0"/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Conceito:</a:t>
            </a:r>
            <a:r>
              <a:rPr lang="pt-BR" dirty="0"/>
              <a:t> fora das dependências com uso de tecnologia da informação</a:t>
            </a:r>
            <a:endParaRPr lang="pt-BR" b="1" dirty="0"/>
          </a:p>
          <a:p>
            <a:endParaRPr lang="pt-BR" dirty="0"/>
          </a:p>
          <a:p>
            <a:r>
              <a:rPr lang="pt-BR" dirty="0"/>
              <a:t>Obs.: “preponderantemente”</a:t>
            </a:r>
          </a:p>
        </p:txBody>
      </p:sp>
    </p:spTree>
    <p:extLst>
      <p:ext uri="{BB962C8B-B14F-4D97-AF65-F5344CB8AC3E}">
        <p14:creationId xmlns:p14="http://schemas.microsoft.com/office/powerpoint/2010/main" xmlns="" val="114492702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C5E6DD21-EFB3-48A6-B9F6-23E9FD1A3A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b="1" dirty="0"/>
              <a:t>Não submetido à limitação de jornada (art. 62, III, CLT):</a:t>
            </a:r>
            <a:r>
              <a:rPr lang="pt-BR" dirty="0"/>
              <a:t> não tem horas extras, intervalos, jornada noturna</a:t>
            </a:r>
            <a:endParaRPr lang="pt-BR" b="1" dirty="0"/>
          </a:p>
          <a:p>
            <a:pPr marL="0" indent="0" algn="just">
              <a:buNone/>
            </a:pPr>
            <a:r>
              <a:rPr lang="pt-BR" b="1" dirty="0" err="1">
                <a:solidFill>
                  <a:srgbClr val="FF0000"/>
                </a:solidFill>
              </a:rPr>
              <a:t>Obs</a:t>
            </a:r>
            <a:r>
              <a:rPr lang="pt-BR" b="1" dirty="0">
                <a:solidFill>
                  <a:srgbClr val="FF0000"/>
                </a:solidFill>
              </a:rPr>
              <a:t>)</a:t>
            </a:r>
            <a:r>
              <a:rPr lang="pt-BR" dirty="0">
                <a:solidFill>
                  <a:srgbClr val="FF0000"/>
                </a:solidFill>
              </a:rPr>
              <a:t> Princípio da primazia</a:t>
            </a:r>
          </a:p>
          <a:p>
            <a:pPr algn="just"/>
            <a:endParaRPr lang="pt-BR" dirty="0"/>
          </a:p>
          <a:p>
            <a:pPr algn="just"/>
            <a:r>
              <a:rPr lang="pt-BR" b="1" dirty="0"/>
              <a:t>Solenidade</a:t>
            </a:r>
          </a:p>
          <a:p>
            <a:pPr algn="just"/>
            <a:r>
              <a:rPr lang="pt-BR" dirty="0"/>
              <a:t>a) Contrato escrito</a:t>
            </a:r>
          </a:p>
          <a:p>
            <a:pPr algn="just"/>
            <a:r>
              <a:rPr lang="pt-BR" dirty="0"/>
              <a:t>b) Especificação das atividades desenvolvidas</a:t>
            </a:r>
          </a:p>
          <a:p>
            <a:pPr algn="just"/>
            <a:endParaRPr lang="pt-BR" dirty="0"/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69173507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b="1" dirty="0"/>
              <a:t>JURISPRUDÊNCIA RECENTE DOS TRIBUNAIS</a:t>
            </a:r>
          </a:p>
        </p:txBody>
      </p:sp>
    </p:spTree>
    <p:extLst>
      <p:ext uri="{BB962C8B-B14F-4D97-AF65-F5344CB8AC3E}">
        <p14:creationId xmlns:p14="http://schemas.microsoft.com/office/powerpoint/2010/main" xmlns="" val="66183424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7F88EEB4-D76D-46BC-A83F-489A7237CE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Trabalho externo e controle da jornada</a:t>
            </a:r>
          </a:p>
          <a:p>
            <a:endParaRPr lang="pt-BR" b="1" dirty="0"/>
          </a:p>
          <a:p>
            <a:pPr algn="just"/>
            <a:r>
              <a:rPr lang="pt-BR" b="1" dirty="0"/>
              <a:t>Trabalho externo:</a:t>
            </a:r>
          </a:p>
          <a:p>
            <a:endParaRPr lang="pt-BR" b="1" dirty="0"/>
          </a:p>
          <a:p>
            <a:pPr algn="just"/>
            <a:r>
              <a:rPr lang="pt-BR" b="1" dirty="0"/>
              <a:t>Informativo nº 184 do TST: </a:t>
            </a:r>
            <a:r>
              <a:rPr lang="pt-BR" dirty="0"/>
              <a:t>ainda que seja possível o controle do horário de início e término da jornada de trabalho, é ônus do empregado provar a supressão do intervalo intrajornada, pois as condições desse trabalho impedem a fiscalização do intervalo pelo empregador.</a:t>
            </a:r>
          </a:p>
        </p:txBody>
      </p:sp>
    </p:spTree>
    <p:extLst>
      <p:ext uri="{BB962C8B-B14F-4D97-AF65-F5344CB8AC3E}">
        <p14:creationId xmlns:p14="http://schemas.microsoft.com/office/powerpoint/2010/main" xmlns="" val="35397415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>
            <a:extLst>
              <a:ext uri="{FF2B5EF4-FFF2-40B4-BE49-F238E27FC236}">
                <a16:creationId xmlns:a16="http://schemas.microsoft.com/office/drawing/2014/main" xmlns="" id="{15F573CE-B7F9-41E9-BA3C-EF8464069E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</a:rPr>
              <a:t>Conversão das férias em abono pecuniário</a:t>
            </a:r>
          </a:p>
          <a:p>
            <a:endParaRPr lang="pt-BR" dirty="0"/>
          </a:p>
          <a:p>
            <a:pPr algn="just"/>
            <a:r>
              <a:rPr lang="pt-BR" b="1" dirty="0"/>
              <a:t>Abono pecuniário de férias:</a:t>
            </a:r>
          </a:p>
          <a:p>
            <a:pPr algn="just"/>
            <a:endParaRPr lang="pt-BR" b="1" dirty="0"/>
          </a:p>
          <a:p>
            <a:pPr algn="just"/>
            <a:endParaRPr lang="pt-BR" b="1" dirty="0"/>
          </a:p>
          <a:p>
            <a:pPr algn="just"/>
            <a:r>
              <a:rPr lang="pt-BR" b="1" dirty="0"/>
              <a:t>Informativo nº 186 do TST (08/11/2018): </a:t>
            </a:r>
            <a:r>
              <a:rPr lang="pt-BR" dirty="0"/>
              <a:t>a conversão das férias em abono pecuniário é direito do empregado e não pode ser imposto pelo empregador. A imposição tem como consequência o pagamento em dobro do período não usufruído como medida de coibir a prática do ato lesivo ao trabalhador</a:t>
            </a:r>
          </a:p>
          <a:p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2130516948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ço Reservado para Conteúdo 3" descr="Uma imagem contendo captura de tela, texto&#10;&#10;Descrição gerada automaticamente">
            <a:extLst>
              <a:ext uri="{FF2B5EF4-FFF2-40B4-BE49-F238E27FC236}">
                <a16:creationId xmlns:a16="http://schemas.microsoft.com/office/drawing/2014/main" xmlns="" id="{84D04993-BD8F-4134-830D-C3E327F52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59632" y="116632"/>
            <a:ext cx="6264696" cy="6264696"/>
          </a:xfrm>
        </p:spPr>
      </p:pic>
    </p:spTree>
    <p:extLst>
      <p:ext uri="{BB962C8B-B14F-4D97-AF65-F5344CB8AC3E}">
        <p14:creationId xmlns:p14="http://schemas.microsoft.com/office/powerpoint/2010/main" xmlns="" val="152299157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华文新魏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2061</TotalTime>
  <Words>2598</Words>
  <Application>Microsoft Office PowerPoint</Application>
  <PresentationFormat>Apresentação na tela (4:3)</PresentationFormat>
  <Paragraphs>453</Paragraphs>
  <Slides>73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73</vt:i4>
      </vt:variant>
    </vt:vector>
  </HeadingPairs>
  <TitlesOfParts>
    <vt:vector size="74" baseType="lpstr">
      <vt:lpstr>Civic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Cordenacao</cp:lastModifiedBy>
  <cp:revision>154</cp:revision>
  <cp:lastPrinted>2017-10-25T16:46:15Z</cp:lastPrinted>
  <dcterms:created xsi:type="dcterms:W3CDTF">2015-09-16T18:28:55Z</dcterms:created>
  <dcterms:modified xsi:type="dcterms:W3CDTF">2019-05-11T12:00:33Z</dcterms:modified>
</cp:coreProperties>
</file>