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35" r:id="rId11"/>
    <p:sldId id="316" r:id="rId12"/>
    <p:sldId id="337" r:id="rId13"/>
    <p:sldId id="338" r:id="rId14"/>
    <p:sldId id="272" r:id="rId15"/>
    <p:sldId id="336" r:id="rId16"/>
    <p:sldId id="334" r:id="rId17"/>
    <p:sldId id="297" r:id="rId18"/>
    <p:sldId id="298" r:id="rId19"/>
    <p:sldId id="299" r:id="rId20"/>
    <p:sldId id="300" r:id="rId21"/>
    <p:sldId id="333" r:id="rId22"/>
    <p:sldId id="301" r:id="rId23"/>
    <p:sldId id="302" r:id="rId24"/>
    <p:sldId id="303" r:id="rId25"/>
    <p:sldId id="304" r:id="rId26"/>
    <p:sldId id="273" r:id="rId27"/>
    <p:sldId id="305" r:id="rId28"/>
    <p:sldId id="332" r:id="rId29"/>
    <p:sldId id="306" r:id="rId30"/>
    <p:sldId id="323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5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>
      <p:cViewPr varScale="1">
        <p:scale>
          <a:sx n="67" d="100"/>
          <a:sy n="67" d="100"/>
        </p:scale>
        <p:origin x="109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44BDC-656C-4BE9-9936-0593F6F0DA93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D0BE42-416D-4457-80C6-5900087D0E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4746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359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9652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28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420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30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6700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3602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91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9058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829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906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6AE5E-4FF3-4E6F-A96D-2AE7C52A8AE9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DAC3E-A948-456A-ADF6-E256C264F072}" type="slidenum">
              <a:rPr lang="pt-BR" smtClean="0"/>
              <a:t>‹nº›</a:t>
            </a:fld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11" y="44624"/>
            <a:ext cx="2913593" cy="1618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16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Título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-90" y="1700808"/>
            <a:ext cx="9144000" cy="331236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 </a:t>
            </a:r>
            <a:br>
              <a:rPr lang="pt-BR" dirty="0"/>
            </a:br>
            <a:br>
              <a:rPr lang="pt-BR" dirty="0"/>
            </a:br>
            <a:r>
              <a:rPr lang="pt-BR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TEMA:</a:t>
            </a:r>
          </a:p>
          <a:p>
            <a:pPr algn="ctr"/>
            <a:br>
              <a:rPr lang="pt-BR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Petição Inicial e Defesa Trabalhista</a:t>
            </a:r>
            <a:b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Gustavo Souza</a:t>
            </a:r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CEEB1051-A5CA-4B42-86FA-25A4A4984A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405" y="168924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68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062BB32-8375-446B-A91F-09CBC769F7C7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62500" lnSpcReduction="20000"/>
          </a:bodyPr>
          <a:lstStyle/>
          <a:p>
            <a:pPr marL="1828800" lvl="4" indent="0">
              <a:buNone/>
              <a:defRPr/>
            </a:pPr>
            <a:r>
              <a:rPr lang="pt-BR" sz="3200" dirty="0"/>
              <a:t>Peça exordial</a:t>
            </a:r>
          </a:p>
          <a:p>
            <a:pPr marL="1828800" lvl="4" indent="0">
              <a:buNone/>
              <a:defRPr/>
            </a:pPr>
            <a:endParaRPr lang="pt-BR" sz="3200" dirty="0"/>
          </a:p>
          <a:p>
            <a:pPr marL="1828800" lvl="4" indent="0">
              <a:buNone/>
              <a:defRPr/>
            </a:pPr>
            <a:r>
              <a:rPr lang="pt-BR" sz="3200" dirty="0"/>
              <a:t>Peça vestibular</a:t>
            </a:r>
          </a:p>
          <a:p>
            <a:pPr marL="1828800" lvl="4" indent="0">
              <a:buNone/>
              <a:defRPr/>
            </a:pPr>
            <a:endParaRPr lang="pt-BR" sz="3200" dirty="0"/>
          </a:p>
          <a:p>
            <a:pPr marL="1828800" lvl="4" indent="0">
              <a:buNone/>
              <a:defRPr/>
            </a:pPr>
            <a:r>
              <a:rPr lang="pt-BR" sz="3200" dirty="0"/>
              <a:t>Peça de ingresso</a:t>
            </a:r>
          </a:p>
          <a:p>
            <a:pPr marL="0" indent="0">
              <a:buNone/>
              <a:defRPr/>
            </a:pPr>
            <a:endParaRPr lang="pt-BR" dirty="0"/>
          </a:p>
          <a:p>
            <a:pPr marL="0" indent="0" algn="ctr">
              <a:buNone/>
              <a:defRPr/>
            </a:pPr>
            <a:r>
              <a:rPr lang="pt-BR" dirty="0"/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Instauração do procedimento através da petição inicial. Se desenvolve por impulso oficial.</a:t>
            </a:r>
          </a:p>
          <a:p>
            <a:pPr marL="0" indent="0" algn="ctr">
              <a:buNone/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          </a:t>
            </a:r>
            <a:r>
              <a:rPr lang="pt-BR" dirty="0"/>
              <a:t>Empregados e empregadores 				               (pessoalmente ou representante)</a:t>
            </a:r>
          </a:p>
          <a:p>
            <a:pPr>
              <a:buNone/>
              <a:defRPr/>
            </a:pPr>
            <a:r>
              <a:rPr lang="pt-BR" dirty="0"/>
              <a:t>					</a:t>
            </a:r>
          </a:p>
          <a:p>
            <a:pPr>
              <a:buNone/>
              <a:defRPr/>
            </a:pPr>
            <a:r>
              <a:rPr lang="pt-BR" dirty="0"/>
              <a:t>					Sindicatos da classe</a:t>
            </a:r>
          </a:p>
          <a:p>
            <a:pPr>
              <a:buNone/>
              <a:defRPr/>
            </a:pPr>
            <a:r>
              <a:rPr lang="pt-BR" dirty="0"/>
              <a:t>					</a:t>
            </a:r>
          </a:p>
          <a:p>
            <a:pPr>
              <a:buNone/>
              <a:defRPr/>
            </a:pPr>
            <a:r>
              <a:rPr lang="pt-BR" dirty="0"/>
              <a:t>					Ministério Público</a:t>
            </a: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39365" y="1921622"/>
            <a:ext cx="936104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sz="1600" dirty="0">
                <a:solidFill>
                  <a:schemeClr val="tx1"/>
                </a:solidFill>
              </a:rPr>
              <a:t>Nomes:</a:t>
            </a:r>
            <a:endParaRPr lang="pt-BR" sz="1600" u="sng" dirty="0">
              <a:solidFill>
                <a:schemeClr val="tx1"/>
              </a:solidFill>
            </a:endParaRPr>
          </a:p>
        </p:txBody>
      </p:sp>
      <p:cxnSp>
        <p:nvCxnSpPr>
          <p:cNvPr id="6" name="Conector de seta reta 5"/>
          <p:cNvCxnSpPr>
            <a:cxnSpLocks/>
          </p:cNvCxnSpPr>
          <p:nvPr/>
        </p:nvCxnSpPr>
        <p:spPr>
          <a:xfrm flipV="1">
            <a:off x="1675469" y="1667399"/>
            <a:ext cx="648072" cy="4320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de seta reta 7"/>
          <p:cNvCxnSpPr/>
          <p:nvPr/>
        </p:nvCxnSpPr>
        <p:spPr>
          <a:xfrm>
            <a:off x="1691680" y="2152156"/>
            <a:ext cx="648072" cy="720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/>
          <p:nvPr/>
        </p:nvCxnSpPr>
        <p:spPr>
          <a:xfrm>
            <a:off x="1691680" y="2276872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de cantos arredondados 10"/>
          <p:cNvSpPr/>
          <p:nvPr/>
        </p:nvSpPr>
        <p:spPr>
          <a:xfrm>
            <a:off x="683568" y="4503928"/>
            <a:ext cx="2664296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1600" dirty="0">
                <a:solidFill>
                  <a:schemeClr val="tx1"/>
                </a:solidFill>
              </a:rPr>
              <a:t>Art. 839/CLT – formulada e apresentada</a:t>
            </a:r>
            <a:endParaRPr lang="pt-BR" sz="1700" u="sng" dirty="0">
              <a:solidFill>
                <a:schemeClr val="tx1"/>
              </a:solidFill>
            </a:endParaRPr>
          </a:p>
        </p:txBody>
      </p:sp>
      <p:cxnSp>
        <p:nvCxnSpPr>
          <p:cNvPr id="13" name="Conector de seta reta 12"/>
          <p:cNvCxnSpPr>
            <a:cxnSpLocks/>
          </p:cNvCxnSpPr>
          <p:nvPr/>
        </p:nvCxnSpPr>
        <p:spPr>
          <a:xfrm flipV="1">
            <a:off x="3347864" y="4365104"/>
            <a:ext cx="792088" cy="420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3347864" y="4785401"/>
            <a:ext cx="792088" cy="227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>
            <a:stCxn id="11" idx="3"/>
          </p:cNvCxnSpPr>
          <p:nvPr/>
        </p:nvCxnSpPr>
        <p:spPr>
          <a:xfrm>
            <a:off x="3347864" y="4785401"/>
            <a:ext cx="792088" cy="8038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m 13" descr="Uma imagem contendo texto&#10;&#10;Descrição gerada automaticamente">
            <a:extLst>
              <a:ext uri="{FF2B5EF4-FFF2-40B4-BE49-F238E27FC236}">
                <a16:creationId xmlns:a16="http://schemas.microsoft.com/office/drawing/2014/main" id="{A9355A4E-8552-4634-A6FA-F94F42DA8A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38209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93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id="{227A0B5D-DB9D-422F-997A-63A73E40D1F8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04448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  <a:defRPr/>
            </a:pPr>
            <a:r>
              <a:rPr lang="pt-BR" b="1" dirty="0"/>
              <a:t>				</a:t>
            </a:r>
            <a:r>
              <a:rPr lang="pt-BR" sz="2600" dirty="0"/>
              <a:t>verbal</a:t>
            </a:r>
          </a:p>
          <a:p>
            <a:pPr marL="0" indent="0">
              <a:buNone/>
              <a:defRPr/>
            </a:pPr>
            <a:r>
              <a:rPr lang="pt-BR" sz="2200" dirty="0"/>
              <a:t>				</a:t>
            </a:r>
          </a:p>
          <a:p>
            <a:pPr marL="0" indent="0">
              <a:buNone/>
              <a:defRPr/>
            </a:pPr>
            <a:r>
              <a:rPr lang="pt-BR" sz="2200" dirty="0"/>
              <a:t>				</a:t>
            </a:r>
            <a:r>
              <a:rPr lang="pt-BR" sz="2600" dirty="0"/>
              <a:t>escrita</a:t>
            </a:r>
          </a:p>
          <a:p>
            <a:pPr marL="0" indent="0" algn="ctr">
              <a:buNone/>
              <a:defRPr/>
            </a:pPr>
            <a:endParaRPr lang="pt-B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*Observação: Inicial (Dissídio Coletivo (Art.856/CLT) ou Apuração (Art. 853/CLT) da Falta Grave – Escritas / Proc. Especiais: Escritas.</a:t>
            </a:r>
          </a:p>
          <a:p>
            <a:pPr>
              <a:buNone/>
              <a:defRPr/>
            </a:pPr>
            <a:r>
              <a:rPr lang="pt-BR" dirty="0"/>
              <a:t>					</a:t>
            </a:r>
          </a:p>
          <a:p>
            <a:pPr>
              <a:buNone/>
              <a:defRPr/>
            </a:pPr>
            <a:r>
              <a:rPr lang="pt-BR" sz="2000" dirty="0"/>
              <a:t>					</a:t>
            </a:r>
            <a:r>
              <a:rPr lang="pt-BR" sz="2600" dirty="0"/>
              <a:t>processo</a:t>
            </a:r>
            <a:r>
              <a:rPr lang="pt-BR" sz="2000" dirty="0"/>
              <a:t> </a:t>
            </a:r>
          </a:p>
          <a:p>
            <a:pPr>
              <a:buNone/>
              <a:defRPr/>
            </a:pPr>
            <a:r>
              <a:rPr lang="pt-BR" sz="2000" dirty="0"/>
              <a:t>					</a:t>
            </a:r>
          </a:p>
          <a:p>
            <a:pPr>
              <a:buNone/>
              <a:defRPr/>
            </a:pPr>
            <a:r>
              <a:rPr lang="pt-BR" sz="2000" dirty="0"/>
              <a:t>					</a:t>
            </a:r>
            <a:r>
              <a:rPr lang="pt-BR" sz="2600" dirty="0"/>
              <a:t>citação           </a:t>
            </a:r>
            <a:r>
              <a:rPr lang="pt-BR" sz="2600" b="1" dirty="0"/>
              <a:t>*polo passivo - execução	</a:t>
            </a:r>
            <a:r>
              <a:rPr lang="pt-BR" sz="2600" dirty="0"/>
              <a:t>    </a:t>
            </a:r>
          </a:p>
          <a:p>
            <a:pPr>
              <a:buNone/>
              <a:defRPr/>
            </a:pPr>
            <a:endParaRPr lang="pt-BR" dirty="0"/>
          </a:p>
          <a:p>
            <a:pPr algn="ctr">
              <a:buNone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Verbal (reduzida a termo) – Servidor Público</a:t>
            </a: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591308" y="1918076"/>
            <a:ext cx="2664296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dirty="0">
                <a:solidFill>
                  <a:schemeClr val="tx1"/>
                </a:solidFill>
              </a:rPr>
              <a:t>Art.840/CLT: Requisitos da Petição Inicial</a:t>
            </a:r>
            <a:endParaRPr lang="pt-BR" u="sng" dirty="0">
              <a:solidFill>
                <a:schemeClr val="tx1"/>
              </a:solidFill>
            </a:endParaRPr>
          </a:p>
        </p:txBody>
      </p:sp>
      <p:cxnSp>
        <p:nvCxnSpPr>
          <p:cNvPr id="6" name="Conector de seta reta 5"/>
          <p:cNvCxnSpPr/>
          <p:nvPr/>
        </p:nvCxnSpPr>
        <p:spPr>
          <a:xfrm flipV="1">
            <a:off x="3255604" y="1918076"/>
            <a:ext cx="884348" cy="2814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de seta reta 7"/>
          <p:cNvCxnSpPr>
            <a:cxnSpLocks/>
          </p:cNvCxnSpPr>
          <p:nvPr/>
        </p:nvCxnSpPr>
        <p:spPr>
          <a:xfrm>
            <a:off x="3255604" y="2199549"/>
            <a:ext cx="884348" cy="2814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de cantos arredondados 8"/>
          <p:cNvSpPr/>
          <p:nvPr/>
        </p:nvSpPr>
        <p:spPr>
          <a:xfrm>
            <a:off x="582143" y="4376979"/>
            <a:ext cx="2664296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dirty="0">
                <a:solidFill>
                  <a:schemeClr val="tx1"/>
                </a:solidFill>
              </a:rPr>
              <a:t>Relação Processual</a:t>
            </a:r>
            <a:endParaRPr lang="pt-BR" u="sng" dirty="0">
              <a:solidFill>
                <a:schemeClr val="tx1"/>
              </a:solidFill>
            </a:endParaRPr>
          </a:p>
        </p:txBody>
      </p:sp>
      <p:cxnSp>
        <p:nvCxnSpPr>
          <p:cNvPr id="11" name="Conector de seta reta 10"/>
          <p:cNvCxnSpPr>
            <a:cxnSpLocks/>
          </p:cNvCxnSpPr>
          <p:nvPr/>
        </p:nvCxnSpPr>
        <p:spPr>
          <a:xfrm flipV="1">
            <a:off x="3255604" y="4120915"/>
            <a:ext cx="812340" cy="518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>
            <a:cxnSpLocks/>
          </p:cNvCxnSpPr>
          <p:nvPr/>
        </p:nvCxnSpPr>
        <p:spPr>
          <a:xfrm>
            <a:off x="3255604" y="4639331"/>
            <a:ext cx="884348" cy="191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m 11" descr="Uma imagem contendo texto&#10;&#10;Descrição gerada automaticamente">
            <a:extLst>
              <a:ext uri="{FF2B5EF4-FFF2-40B4-BE49-F238E27FC236}">
                <a16:creationId xmlns:a16="http://schemas.microsoft.com/office/drawing/2014/main" id="{B1B49532-800A-47CC-9AB4-1CF850215D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766" y="156172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814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FBC93CD3-50D4-4153-B80D-572F7841D55E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endParaRPr lang="pt-BR" sz="3600" b="1" i="1" dirty="0"/>
          </a:p>
          <a:p>
            <a:pPr marL="0" indent="0">
              <a:buNone/>
              <a:defRPr/>
            </a:pPr>
            <a:endParaRPr lang="pt-BR" sz="3600" b="1" i="1" dirty="0"/>
          </a:p>
          <a:p>
            <a:pPr algn="just">
              <a:buNone/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“Exmo. Sr. Dr. Juiz do Trabalho da ...Vara do Trabalho de.... .”</a:t>
            </a:r>
          </a:p>
          <a:p>
            <a:pPr algn="just">
              <a:buNone/>
              <a:defRPr/>
            </a:pP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“Exmo. Sr. Dr. Desembargador Presidente do Egrégio TRT da 3ª Região”</a:t>
            </a:r>
            <a:endParaRPr lang="pt-BR" sz="2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955656" y="1756262"/>
            <a:ext cx="5184576" cy="88064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2400" dirty="0">
                <a:solidFill>
                  <a:schemeClr val="tx1"/>
                </a:solidFill>
              </a:rPr>
              <a:t>Designação da Autoridade a quem for dirigida:</a:t>
            </a:r>
          </a:p>
        </p:txBody>
      </p:sp>
      <p:pic>
        <p:nvPicPr>
          <p:cNvPr id="6" name="Imagem 5" descr="Uma imagem contendo texto&#10;&#10;Descrição gerada automaticamente">
            <a:extLst>
              <a:ext uri="{FF2B5EF4-FFF2-40B4-BE49-F238E27FC236}">
                <a16:creationId xmlns:a16="http://schemas.microsoft.com/office/drawing/2014/main" id="{0D1B8559-CB84-4DDD-ABBB-4CD296C7FC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18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51921D-924F-4925-A76D-EBD37429384C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  <a:defRPr/>
            </a:pPr>
            <a:endParaRPr lang="pt-BR" sz="3000" b="1" i="1" dirty="0"/>
          </a:p>
          <a:p>
            <a:pPr marL="0" indent="0">
              <a:buNone/>
              <a:defRPr/>
            </a:pPr>
            <a:endParaRPr lang="pt-BR" sz="3000" b="1" i="1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Reclamante</a:t>
            </a:r>
            <a:r>
              <a:rPr lang="pt-BR" sz="3000" dirty="0"/>
              <a:t>: Nome completo do autor, sua nacionalidade, estado civil, profissão e endereço completo, CTPS e CPF  recomendável  - pessoas físicas</a:t>
            </a:r>
          </a:p>
          <a:p>
            <a:pPr>
              <a:buNone/>
              <a:defRPr/>
            </a:pPr>
            <a:endParaRPr lang="pt-BR" sz="30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Reclamado</a:t>
            </a:r>
            <a:r>
              <a:rPr lang="pt-BR" sz="3000" dirty="0"/>
              <a:t>: Nome ou Razão Social, o CNPJ e o endereço completo</a:t>
            </a: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955656" y="1756263"/>
            <a:ext cx="5184576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2400" dirty="0">
                <a:solidFill>
                  <a:schemeClr val="tx1"/>
                </a:solidFill>
              </a:rPr>
              <a:t>Qualificação das partes</a:t>
            </a:r>
          </a:p>
        </p:txBody>
      </p:sp>
      <p:pic>
        <p:nvPicPr>
          <p:cNvPr id="6" name="Imagem 5" descr="Uma imagem contendo texto&#10;&#10;Descrição gerada automaticamente">
            <a:extLst>
              <a:ext uri="{FF2B5EF4-FFF2-40B4-BE49-F238E27FC236}">
                <a16:creationId xmlns:a16="http://schemas.microsoft.com/office/drawing/2014/main" id="{022213BC-95AC-4478-931F-DC78FF415D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07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28A285E1-0A97-483D-86BA-5F7F0BA11AC6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63690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endParaRPr lang="pt-BR" sz="4400" i="1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defRPr/>
            </a:pPr>
            <a:endParaRPr lang="pt-BR" sz="4400" i="1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35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3500" dirty="0"/>
              <a:t>	</a:t>
            </a:r>
            <a:r>
              <a:rPr lang="pt-BR" sz="4400" dirty="0"/>
              <a:t>“</a:t>
            </a:r>
            <a:r>
              <a:rPr lang="pt-BR" sz="4400" i="1" dirty="0"/>
              <a:t>Da</a:t>
            </a:r>
            <a:r>
              <a:rPr lang="pt-BR" sz="4400" dirty="0"/>
              <a:t> </a:t>
            </a:r>
            <a:r>
              <a:rPr lang="pt-BR" sz="4400" dirty="0" err="1"/>
              <a:t>m</a:t>
            </a:r>
            <a:r>
              <a:rPr lang="pt-BR" sz="4400" i="1" dirty="0" err="1"/>
              <a:t>ihi</a:t>
            </a:r>
            <a:r>
              <a:rPr lang="pt-BR" sz="4400" i="1" dirty="0"/>
              <a:t> </a:t>
            </a:r>
            <a:r>
              <a:rPr lang="pt-BR" sz="4400" i="1" dirty="0" err="1"/>
              <a:t>factum</a:t>
            </a:r>
            <a:r>
              <a:rPr lang="pt-BR" sz="4400" i="1" dirty="0"/>
              <a:t>, </a:t>
            </a:r>
            <a:r>
              <a:rPr lang="pt-BR" sz="4400" i="1" dirty="0" err="1"/>
              <a:t>dabo</a:t>
            </a:r>
            <a:r>
              <a:rPr lang="pt-BR" sz="4400" i="1" dirty="0"/>
              <a:t> </a:t>
            </a:r>
            <a:r>
              <a:rPr lang="pt-BR" sz="4400" i="1" dirty="0" err="1"/>
              <a:t>tibi</a:t>
            </a:r>
            <a:r>
              <a:rPr lang="pt-BR" sz="4400" i="1" dirty="0"/>
              <a:t> jus</a:t>
            </a:r>
            <a:r>
              <a:rPr lang="pt-BR" sz="4400" dirty="0"/>
              <a:t>”: Exponha o fato e darei o direito.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44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4400" dirty="0"/>
              <a:t>	Fundamentos fáticos e jurídicos - Causa de pedir remota (origem fática) e próxima (origem legal).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44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4400" dirty="0"/>
              <a:t>	Não há necessidade de indicação do “permissivo legal” (</a:t>
            </a:r>
            <a:r>
              <a:rPr lang="pt-BR" sz="4400" i="1" dirty="0"/>
              <a:t>jura </a:t>
            </a:r>
            <a:r>
              <a:rPr lang="pt-BR" sz="4400" i="1" dirty="0" err="1"/>
              <a:t>novit</a:t>
            </a:r>
            <a:r>
              <a:rPr lang="pt-BR" sz="4400" i="1" dirty="0"/>
              <a:t> </a:t>
            </a:r>
            <a:r>
              <a:rPr lang="pt-BR" sz="4400" i="1" dirty="0" err="1"/>
              <a:t>curia</a:t>
            </a:r>
            <a:r>
              <a:rPr lang="pt-BR" sz="4400" dirty="0"/>
              <a:t>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44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4400" dirty="0"/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2843808" y="1540093"/>
            <a:ext cx="3744416" cy="5629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sz="2400" dirty="0">
                <a:solidFill>
                  <a:schemeClr val="tx1"/>
                </a:solidFill>
              </a:rPr>
              <a:t>  Breve Exposição dos Fatos</a:t>
            </a:r>
          </a:p>
        </p:txBody>
      </p:sp>
      <p:sp>
        <p:nvSpPr>
          <p:cNvPr id="5" name="Seta para a direita 4"/>
          <p:cNvSpPr/>
          <p:nvPr/>
        </p:nvSpPr>
        <p:spPr>
          <a:xfrm>
            <a:off x="607589" y="2595701"/>
            <a:ext cx="648072" cy="35032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Seta para a direita 5"/>
          <p:cNvSpPr/>
          <p:nvPr/>
        </p:nvSpPr>
        <p:spPr>
          <a:xfrm>
            <a:off x="611560" y="3899483"/>
            <a:ext cx="648072" cy="36136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7D5B9337-6749-4B3E-B7AB-58D23FB93C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  <p:sp>
        <p:nvSpPr>
          <p:cNvPr id="10" name="Seta para a direita 5">
            <a:extLst>
              <a:ext uri="{FF2B5EF4-FFF2-40B4-BE49-F238E27FC236}">
                <a16:creationId xmlns:a16="http://schemas.microsoft.com/office/drawing/2014/main" id="{07031702-4F8C-4057-9BCF-EF72053D07FC}"/>
              </a:ext>
            </a:extLst>
          </p:cNvPr>
          <p:cNvSpPr/>
          <p:nvPr/>
        </p:nvSpPr>
        <p:spPr>
          <a:xfrm>
            <a:off x="657923" y="5192324"/>
            <a:ext cx="648072" cy="36136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856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26C1883B-0BC5-4F04-B3B5-895D6BA21C96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  <a:defRPr/>
            </a:pPr>
            <a:endParaRPr lang="pt-BR" sz="3600" b="1" dirty="0"/>
          </a:p>
          <a:p>
            <a:pPr marL="457200" lvl="1" indent="0">
              <a:buNone/>
              <a:defRPr/>
            </a:pPr>
            <a:endParaRPr lang="pt-BR" sz="3600" b="1" dirty="0"/>
          </a:p>
          <a:p>
            <a:pPr marL="457200" lvl="1" indent="0">
              <a:buNone/>
              <a:defRPr/>
            </a:pPr>
            <a:endParaRPr lang="pt-BR" sz="3600" b="1" dirty="0"/>
          </a:p>
          <a:p>
            <a:pPr marL="457200" lvl="1" indent="0">
              <a:buNone/>
              <a:defRPr/>
            </a:pPr>
            <a:endParaRPr lang="pt-BR" sz="3600" b="1" dirty="0"/>
          </a:p>
          <a:p>
            <a:pPr marL="457200" lvl="1" indent="0">
              <a:buNone/>
              <a:defRPr/>
            </a:pPr>
            <a:endParaRPr lang="pt-BR" sz="3600" dirty="0"/>
          </a:p>
          <a:p>
            <a:pPr marL="457200" lvl="1" indent="0" algn="ctr">
              <a:buNone/>
              <a:defRPr/>
            </a:pP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ctr">
              <a:buNone/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Menor formalidade. Princípio da Simplicidade.</a:t>
            </a: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899592" y="1916832"/>
            <a:ext cx="7272808" cy="11521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just">
              <a:defRPr/>
            </a:pPr>
            <a:r>
              <a:rPr lang="pt-BR" sz="2000" b="1" dirty="0">
                <a:solidFill>
                  <a:schemeClr val="tx1"/>
                </a:solidFill>
              </a:rPr>
              <a:t>Exemplos</a:t>
            </a:r>
            <a:r>
              <a:rPr lang="pt-BR" sz="2000" dirty="0">
                <a:solidFill>
                  <a:schemeClr val="tx1"/>
                </a:solidFill>
              </a:rPr>
              <a:t>: Fundamentos fáticos - Fatos que originam a lesão ao direito. Fatos: data da admissão, data da dispensa, função, salário, jornada de trabalho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899592" y="3573016"/>
            <a:ext cx="7272808" cy="11521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just">
              <a:defRPr/>
            </a:pPr>
            <a:r>
              <a:rPr lang="pt-BR" sz="2000" b="1" dirty="0">
                <a:solidFill>
                  <a:schemeClr val="tx1"/>
                </a:solidFill>
              </a:rPr>
              <a:t>Exemplos</a:t>
            </a:r>
            <a:r>
              <a:rPr lang="pt-BR" sz="2000" dirty="0">
                <a:solidFill>
                  <a:schemeClr val="tx1"/>
                </a:solidFill>
              </a:rPr>
              <a:t>: Fundamentos Jurídicos – o porque do pedido: dispensa sem justa causa, extrapolação de jornada; discriminação salarial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88B71E04-6542-491B-B28D-80A7891D6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80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1AD16EEB-8AD5-4A75-805B-BA7EDDDC5A12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lvl="1">
              <a:lnSpc>
                <a:spcPct val="90000"/>
              </a:lnSpc>
              <a:buNone/>
              <a:defRPr/>
            </a:pPr>
            <a:endParaRPr lang="pt-BR" sz="3600" i="1" dirty="0"/>
          </a:p>
          <a:p>
            <a:pPr>
              <a:lnSpc>
                <a:spcPct val="90000"/>
              </a:lnSpc>
              <a:defRPr/>
            </a:pPr>
            <a:endParaRPr lang="pt-BR" sz="2800" b="1" dirty="0"/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Mediato</a:t>
            </a:r>
            <a:r>
              <a:rPr lang="pt-BR" sz="2400" dirty="0"/>
              <a:t> – bem jurídico da vida</a:t>
            </a:r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Imediato</a:t>
            </a:r>
            <a:r>
              <a:rPr lang="pt-BR" sz="2400" dirty="0"/>
              <a:t> – sentença</a:t>
            </a:r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Aplicação Subsidiária</a:t>
            </a:r>
            <a:r>
              <a:rPr lang="pt-BR" sz="2400" dirty="0"/>
              <a:t> (CPC) – Art. 769/CLT</a:t>
            </a:r>
          </a:p>
          <a:p>
            <a:pPr algn="just">
              <a:lnSpc>
                <a:spcPct val="90000"/>
              </a:lnSpc>
              <a:defRPr/>
            </a:pPr>
            <a:endParaRPr lang="pt-BR" sz="2400" dirty="0"/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Regra geral</a:t>
            </a:r>
            <a:r>
              <a:rPr lang="pt-BR" sz="2400" dirty="0"/>
              <a:t> – Pedidos cumulativos (Proc. Trab.)</a:t>
            </a:r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Pedido Certo</a:t>
            </a:r>
            <a:r>
              <a:rPr lang="pt-BR" sz="2400" dirty="0"/>
              <a:t>: exteriorizado/explicito/inconfundível.</a:t>
            </a:r>
          </a:p>
          <a:p>
            <a:pPr algn="just">
              <a:lnSpc>
                <a:spcPct val="90000"/>
              </a:lnSpc>
              <a:defRPr/>
            </a:pPr>
            <a:r>
              <a:rPr lang="pt-BR" sz="2400" b="1" dirty="0"/>
              <a:t>Pedido Determinado</a:t>
            </a:r>
            <a:r>
              <a:rPr lang="pt-BR" sz="2400" dirty="0"/>
              <a:t>: definido e delimitado (qualidade e quantidade)</a:t>
            </a:r>
          </a:p>
          <a:p>
            <a:pPr marL="0" indent="0" algn="just">
              <a:lnSpc>
                <a:spcPct val="90000"/>
              </a:lnSpc>
              <a:buNone/>
              <a:defRPr/>
            </a:pPr>
            <a:endParaRPr lang="pt-BR" sz="2400" dirty="0"/>
          </a:p>
          <a:p>
            <a:pPr marL="0" indent="0" algn="just">
              <a:lnSpc>
                <a:spcPct val="90000"/>
              </a:lnSpc>
              <a:buNone/>
              <a:defRPr/>
            </a:pP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pt-BR" sz="2000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403648" y="1484784"/>
            <a:ext cx="6336704" cy="86409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 marL="0" lvl="1" algn="ctr">
              <a:defRPr/>
            </a:pPr>
            <a:r>
              <a:rPr lang="pt-BR" sz="2000" b="1" dirty="0">
                <a:solidFill>
                  <a:schemeClr val="tx1"/>
                </a:solidFill>
              </a:rPr>
              <a:t>PEDIDO</a:t>
            </a:r>
            <a:r>
              <a:rPr lang="pt-BR" sz="2000" i="1" dirty="0">
                <a:solidFill>
                  <a:schemeClr val="tx1"/>
                </a:solidFill>
              </a:rPr>
              <a:t> (res in judicium deducta = objeto trazido em juízo)</a:t>
            </a:r>
            <a:r>
              <a:rPr lang="pt-BR" sz="2000" dirty="0">
                <a:solidFill>
                  <a:schemeClr val="tx1"/>
                </a:solidFill>
              </a:rPr>
              <a:t> – elemento nuclear do processo</a:t>
            </a:r>
          </a:p>
          <a:p>
            <a:pPr algn="ctr"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6" name="Imagem 5" descr="Uma imagem contendo texto&#10;&#10;Descrição gerada automaticamente">
            <a:extLst>
              <a:ext uri="{FF2B5EF4-FFF2-40B4-BE49-F238E27FC236}">
                <a16:creationId xmlns:a16="http://schemas.microsoft.com/office/drawing/2014/main" id="{3E96B2EF-88C8-4029-9679-C3EB977F0C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16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0522832-AA40-46C1-BDBB-FC56AD631583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90000"/>
              </a:lnSpc>
              <a:defRPr/>
            </a:pPr>
            <a:endParaRPr lang="pt-BR" sz="2400" b="1" dirty="0"/>
          </a:p>
          <a:p>
            <a:pPr>
              <a:lnSpc>
                <a:spcPct val="90000"/>
              </a:lnSpc>
              <a:defRPr/>
            </a:pPr>
            <a:endParaRPr lang="pt-BR" sz="2400" b="1" dirty="0"/>
          </a:p>
          <a:p>
            <a:pPr>
              <a:lnSpc>
                <a:spcPct val="90000"/>
              </a:lnSpc>
              <a:defRPr/>
            </a:pPr>
            <a:endParaRPr lang="pt-BR" sz="2400" b="1" dirty="0"/>
          </a:p>
          <a:p>
            <a:pPr>
              <a:lnSpc>
                <a:spcPct val="90000"/>
              </a:lnSpc>
              <a:defRPr/>
            </a:pPr>
            <a:endParaRPr lang="pt-BR" sz="2400" b="1" dirty="0"/>
          </a:p>
          <a:p>
            <a:pPr>
              <a:lnSpc>
                <a:spcPct val="90000"/>
              </a:lnSpc>
              <a:buNone/>
              <a:defRPr/>
            </a:pPr>
            <a:endParaRPr lang="pt-BR" sz="2400" dirty="0"/>
          </a:p>
          <a:p>
            <a:pPr>
              <a:lnSpc>
                <a:spcPct val="90000"/>
              </a:lnSpc>
              <a:buNone/>
              <a:defRPr/>
            </a:pPr>
            <a:endParaRPr lang="pt-BR" sz="2400" dirty="0"/>
          </a:p>
          <a:p>
            <a:pPr>
              <a:lnSpc>
                <a:spcPct val="90000"/>
              </a:lnSpc>
              <a:buNone/>
              <a:defRPr/>
            </a:pPr>
            <a:endParaRPr lang="pt-BR" sz="2400" dirty="0"/>
          </a:p>
          <a:p>
            <a:pPr>
              <a:lnSpc>
                <a:spcPct val="90000"/>
              </a:lnSpc>
              <a:buNone/>
              <a:defRPr/>
            </a:pPr>
            <a:endParaRPr lang="pt-BR" sz="2400" dirty="0"/>
          </a:p>
          <a:p>
            <a:pPr>
              <a:lnSpc>
                <a:spcPct val="90000"/>
              </a:lnSpc>
              <a:buNone/>
              <a:defRPr/>
            </a:pPr>
            <a:endParaRPr lang="pt-BR" sz="24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pt-BR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pt-BR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Pedido Líquido (especifica o </a:t>
            </a:r>
            <a:r>
              <a:rPr lang="pt-BR" sz="5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quantum </a:t>
            </a:r>
            <a:r>
              <a:rPr lang="pt-BR" sz="51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debeatun</a:t>
            </a:r>
            <a:r>
              <a:rPr lang="pt-BR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pt-BR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*Observação: Proc. Sumaríssimo: Pedido líquido, certo e determinado</a:t>
            </a:r>
            <a:endParaRPr lang="pt-BR" sz="5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55576" y="1628800"/>
            <a:ext cx="7488831" cy="136815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90000"/>
              </a:lnSpc>
              <a:defRPr/>
            </a:pPr>
            <a:endParaRPr lang="pt-BR" sz="1500" b="1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pt-BR" sz="2000" b="1" dirty="0">
                <a:solidFill>
                  <a:schemeClr val="tx1"/>
                </a:solidFill>
              </a:rPr>
              <a:t>Pedido Alternativo: </a:t>
            </a:r>
            <a:r>
              <a:rPr lang="pt-BR" sz="2000" dirty="0">
                <a:solidFill>
                  <a:schemeClr val="tx1"/>
                </a:solidFill>
              </a:rPr>
              <a:t>Art. 325/CPC – quando pela natureza da obrigação, o devedor puder cumprir de mais de um modo: “A” ou “B” (um exclui o outro). </a:t>
            </a:r>
            <a:r>
              <a:rPr lang="pt-BR" sz="2000" dirty="0" err="1">
                <a:solidFill>
                  <a:schemeClr val="tx1"/>
                </a:solidFill>
              </a:rPr>
              <a:t>Ex</a:t>
            </a:r>
            <a:r>
              <a:rPr lang="pt-BR" sz="2000" dirty="0">
                <a:solidFill>
                  <a:schemeClr val="tx1"/>
                </a:solidFill>
              </a:rPr>
              <a:t>: liberar guias FGTS ou indenização substitutiva correspondente.</a:t>
            </a:r>
          </a:p>
          <a:p>
            <a:pPr>
              <a:lnSpc>
                <a:spcPct val="90000"/>
              </a:lnSpc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755576" y="3103873"/>
            <a:ext cx="7488831" cy="151861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90000"/>
              </a:lnSpc>
              <a:defRPr/>
            </a:pPr>
            <a:endParaRPr lang="pt-BR" sz="1500" b="1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  <a:defRPr/>
            </a:pPr>
            <a:endParaRPr lang="pt-BR" sz="2000" b="1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  <a:defRPr/>
            </a:pPr>
            <a:r>
              <a:rPr lang="pt-BR" sz="2000" b="1" dirty="0">
                <a:solidFill>
                  <a:schemeClr val="tx1"/>
                </a:solidFill>
              </a:rPr>
              <a:t>Pedido Sucessivo</a:t>
            </a:r>
            <a:r>
              <a:rPr lang="pt-BR" sz="2000" dirty="0">
                <a:solidFill>
                  <a:schemeClr val="tx1"/>
                </a:solidFill>
              </a:rPr>
              <a:t>: Art. 326/CPC – lícito formular mais de um pedido em ordem sucessiva, conhecendo o juiz do pedido posterior, acaso não acolha o anterior. “A” e “B” (Apreciação de um “e” não sendo possível apreciasse o próximo). Exemplo: Pedido da Reintegração ou Indenização.</a:t>
            </a:r>
          </a:p>
          <a:p>
            <a:pPr>
              <a:lnSpc>
                <a:spcPct val="90000"/>
              </a:lnSpc>
              <a:defRPr/>
            </a:pPr>
            <a:endParaRPr lang="pt-BR" sz="20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D3ACEFFA-7A47-4515-B37A-8A24FAB8FD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65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Reforma Trabalhista – Art. 840/CLT</a:t>
            </a:r>
          </a:p>
          <a:p>
            <a:pPr algn="just" fontAlgn="t"/>
            <a:r>
              <a:rPr lang="pt-BR" sz="2400" dirty="0">
                <a:solidFill>
                  <a:schemeClr val="dk1"/>
                </a:solidFill>
              </a:rPr>
              <a:t>Art. 840. A reclamação poderá ser escrita ou verbal.</a:t>
            </a:r>
            <a:endParaRPr lang="pt-BR" sz="2400" dirty="0"/>
          </a:p>
          <a:p>
            <a:pPr marL="0" indent="0" algn="just" fontAlgn="t">
              <a:buNone/>
            </a:pPr>
            <a:r>
              <a:rPr lang="pt-BR" sz="2400" dirty="0"/>
              <a:t>§ 1º Sendo escrita, a reclamação deverá conter a designação do juízo, a qualificação das partes, a breve exposição dos fatos de que resulte o dissídio, o pedido, </a:t>
            </a:r>
            <a:r>
              <a:rPr lang="pt-BR" sz="2400" u="sng" dirty="0"/>
              <a:t>que deverá ser certo, determinado e com indicação de seu valor</a:t>
            </a:r>
            <a:r>
              <a:rPr lang="pt-BR" sz="2400" dirty="0"/>
              <a:t>, a data e a assinatura do reclamante ou de seu representante.</a:t>
            </a:r>
          </a:p>
          <a:p>
            <a:pPr marL="0" indent="0" algn="just" fontAlgn="t">
              <a:buNone/>
            </a:pPr>
            <a:r>
              <a:rPr lang="pt-BR" sz="2400" dirty="0">
                <a:solidFill>
                  <a:schemeClr val="dk1"/>
                </a:solidFill>
              </a:rPr>
              <a:t>§ 3º Os pedidos que não atendam ao disposto no § 1º deste artigo serão julgados extintos sem resolução do mérito. (NR)</a:t>
            </a:r>
          </a:p>
          <a:p>
            <a:pPr fontAlgn="t"/>
            <a:endParaRPr lang="pt-BR" sz="2400" dirty="0"/>
          </a:p>
          <a:p>
            <a:pPr marL="0" indent="0" algn="just">
              <a:buNone/>
            </a:pPr>
            <a:r>
              <a:rPr lang="pt-BR" dirty="0"/>
              <a:t>- LIMITAÇÃO DOS VALORES INFORMADOS NA INICIAL?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8274856-BC20-40CD-ACF9-FCE128B89194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8B3B9756-3A3E-4679-A048-B4D1FA8143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7342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C93809B-1886-4A0C-B2EF-E76809ADBD52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69101" y="2143566"/>
            <a:ext cx="7488831" cy="75354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 algn="ctr">
              <a:lnSpc>
                <a:spcPct val="90000"/>
              </a:lnSpc>
              <a:defRPr/>
            </a:pPr>
            <a:endParaRPr lang="pt-BR" sz="15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sz="2200" dirty="0">
                <a:solidFill>
                  <a:schemeClr val="tx1"/>
                </a:solidFill>
              </a:rPr>
              <a:t>Especificação de provas – desnecessária (produção em Audiência)</a:t>
            </a:r>
          </a:p>
          <a:p>
            <a:pPr algn="ctr">
              <a:lnSpc>
                <a:spcPct val="90000"/>
              </a:lnSpc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743814" y="3323121"/>
            <a:ext cx="7488831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 algn="ctr">
              <a:lnSpc>
                <a:spcPct val="90000"/>
              </a:lnSpc>
              <a:defRPr/>
            </a:pPr>
            <a:endParaRPr lang="pt-BR" sz="15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sz="2000" dirty="0">
                <a:solidFill>
                  <a:schemeClr val="tx1"/>
                </a:solidFill>
              </a:rPr>
              <a:t>Citação do Réu (Ato Dispensável/Requerimento – Art. 841, § 1º (Notificação do Reclamado / Ato Ordinário do Diretor de Secretaria) – citação automática</a:t>
            </a:r>
          </a:p>
          <a:p>
            <a:pPr algn="ctr">
              <a:lnSpc>
                <a:spcPct val="90000"/>
              </a:lnSpc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4905164"/>
            <a:ext cx="7488831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>
              <a:defRPr/>
            </a:pPr>
            <a:r>
              <a:rPr lang="pt-BR" sz="1500" dirty="0">
                <a:solidFill>
                  <a:schemeClr val="tx1"/>
                </a:solidFill>
              </a:rPr>
              <a:t>  </a:t>
            </a:r>
          </a:p>
          <a:p>
            <a:pPr algn="ctr">
              <a:defRPr/>
            </a:pPr>
            <a:r>
              <a:rPr lang="pt-BR" sz="2400" dirty="0">
                <a:solidFill>
                  <a:schemeClr val="tx1"/>
                </a:solidFill>
              </a:rPr>
              <a:t>Valor da causa: obrigatório para todo rito trabalhista</a:t>
            </a:r>
          </a:p>
          <a:p>
            <a:pPr algn="ctr">
              <a:lnSpc>
                <a:spcPct val="90000"/>
              </a:lnSpc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966503FE-854A-477A-9CE0-63F319EB7F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0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C93809B-1886-4A0C-B2EF-E76809ADBD52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46069" y="1796578"/>
            <a:ext cx="7488831" cy="121603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sz="2400" dirty="0">
                <a:solidFill>
                  <a:schemeClr val="tx1"/>
                </a:solidFill>
              </a:rPr>
              <a:t>Requisitos extrínsecos: Documentos que devem acompanhá-la (art. 320 do CPC) – Procuração – Declaração de Pobreza – Preparo (ação rescisória)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752995" y="3371358"/>
            <a:ext cx="7488831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90000"/>
              </a:lnSpc>
              <a:defRPr/>
            </a:pPr>
            <a:r>
              <a:rPr lang="pt-BR" sz="2400" dirty="0">
                <a:solidFill>
                  <a:schemeClr val="tx1"/>
                </a:solidFill>
              </a:rPr>
              <a:t>Extinção do processo, sem julgamento do mérito (</a:t>
            </a:r>
            <a:r>
              <a:rPr lang="pt-BR" sz="2400" dirty="0" err="1">
                <a:solidFill>
                  <a:schemeClr val="tx1"/>
                </a:solidFill>
              </a:rPr>
              <a:t>arts</a:t>
            </a:r>
            <a:r>
              <a:rPr lang="pt-BR" sz="2400" dirty="0">
                <a:solidFill>
                  <a:schemeClr val="tx1"/>
                </a:solidFill>
              </a:rPr>
              <a:t>. </a:t>
            </a:r>
            <a:r>
              <a:rPr lang="pt-BR" sz="2400">
                <a:solidFill>
                  <a:schemeClr val="tx1"/>
                </a:solidFill>
              </a:rPr>
              <a:t>330 e </a:t>
            </a:r>
            <a:r>
              <a:rPr lang="pt-BR" sz="2400" dirty="0">
                <a:solidFill>
                  <a:schemeClr val="tx1"/>
                </a:solidFill>
              </a:rPr>
              <a:t>331 do CPC), no caso petição inicial inepta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752995" y="4810223"/>
            <a:ext cx="7488831" cy="104303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90000"/>
              </a:lnSpc>
              <a:defRPr/>
            </a:pPr>
            <a:r>
              <a:rPr lang="pt-BR" sz="2400" dirty="0">
                <a:solidFill>
                  <a:schemeClr val="tx1"/>
                </a:solidFill>
              </a:rPr>
              <a:t>O ato do juiz que indefere a petição inicial é sentença, impugnável pelo recurso de apelação – recurso ordinário</a:t>
            </a:r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966503FE-854A-477A-9CE0-63F319EB7F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897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C93809B-1886-4A0C-B2EF-E76809ADBD52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/>
              <a:t>       Petição inicial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pt-BR" sz="2400" dirty="0"/>
          </a:p>
          <a:p>
            <a:pPr>
              <a:defRPr/>
            </a:pPr>
            <a:endParaRPr lang="pt-BR" sz="2400" dirty="0"/>
          </a:p>
          <a:p>
            <a:pPr marL="0" indent="0">
              <a:buNone/>
              <a:defRPr/>
            </a:pPr>
            <a:endParaRPr lang="pt-BR" sz="2400" dirty="0"/>
          </a:p>
          <a:p>
            <a:pPr>
              <a:defRPr/>
            </a:pPr>
            <a:r>
              <a:rPr lang="pt-BR" sz="2600" dirty="0"/>
              <a:t>Emendar: Complementar – Art. 321/CPC</a:t>
            </a:r>
          </a:p>
          <a:p>
            <a:pPr>
              <a:defRPr/>
            </a:pPr>
            <a:r>
              <a:rPr lang="pt-BR" sz="2600" dirty="0"/>
              <a:t>Aditar: Adicionar – Art. 329/CPC</a:t>
            </a:r>
          </a:p>
          <a:p>
            <a:pPr marL="0" indent="0">
              <a:buNone/>
              <a:defRPr/>
            </a:pPr>
            <a:endParaRPr lang="pt-BR" sz="2600" dirty="0"/>
          </a:p>
          <a:p>
            <a:pPr marL="0" indent="0" algn="just">
              <a:buNone/>
              <a:defRPr/>
            </a:pPr>
            <a:r>
              <a:rPr lang="pt-BR" sz="2600" dirty="0"/>
              <a:t>CUIDADO: Procedimento Sumaríssimo: Se houver defeitos na petição inicial, como, por exemplo, ausência de liquidação, o Juiz poderá extinguir o processo sem resolução de mérito e condenar o autor ao pagamento de custas processuais sobre o valor da causa.</a:t>
            </a:r>
          </a:p>
          <a:p>
            <a:pPr marL="0" indent="0">
              <a:buNone/>
              <a:defRPr/>
            </a:pPr>
            <a:endParaRPr lang="pt-BR" sz="2600" dirty="0"/>
          </a:p>
          <a:p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746069" y="1796578"/>
            <a:ext cx="7488831" cy="5523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endParaRPr lang="pt-BR" sz="2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sz="2400" dirty="0">
                <a:solidFill>
                  <a:schemeClr val="tx1"/>
                </a:solidFill>
              </a:rPr>
              <a:t>Emenda e Aditamento da Petição inicial</a:t>
            </a:r>
          </a:p>
          <a:p>
            <a:pPr algn="just">
              <a:defRPr/>
            </a:pP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966503FE-854A-477A-9CE0-63F319EB7F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59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85DC32DC-7A52-4DAC-8B5F-170741BBAA56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967986" y="1614667"/>
            <a:ext cx="7342704" cy="7075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</a:rPr>
              <a:t>Contraditório/Ampla Defesa</a:t>
            </a:r>
            <a:r>
              <a:rPr lang="pt-BR" altLang="pt-BR" sz="2000" dirty="0">
                <a:solidFill>
                  <a:schemeClr val="tx1"/>
                </a:solidFill>
              </a:rPr>
              <a:t> – Art. 5, LV da CF/88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971600" y="2674903"/>
            <a:ext cx="7342704" cy="7075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</a:rPr>
              <a:t>Art. 335/343 do NCPC</a:t>
            </a:r>
            <a:r>
              <a:rPr lang="pt-BR" altLang="pt-BR" sz="2000" dirty="0">
                <a:solidFill>
                  <a:schemeClr val="tx1"/>
                </a:solidFill>
              </a:rPr>
              <a:t> – Exceção, Contestação, Reconvenção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967987" y="3773967"/>
            <a:ext cx="7342703" cy="7075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</a:rPr>
              <a:t>Concentração de Atos</a:t>
            </a:r>
            <a:r>
              <a:rPr lang="pt-BR" altLang="pt-BR" sz="2000" dirty="0">
                <a:solidFill>
                  <a:schemeClr val="tx1"/>
                </a:solidFill>
              </a:rPr>
              <a:t> – Apresentadas em Audiência – art. 847 da CLT/PJE  - artigo 29 da Resolução CSJT nº 136, de 25 de abril de 2014</a:t>
            </a:r>
            <a:endParaRPr lang="en-US" altLang="pt-BR" sz="2000" dirty="0">
              <a:solidFill>
                <a:schemeClr val="tx1"/>
              </a:solidFill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971601" y="4941168"/>
            <a:ext cx="7342703" cy="7075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pt-BR" sz="2000" b="1" dirty="0">
                <a:solidFill>
                  <a:schemeClr val="tx1"/>
                </a:solidFill>
              </a:rPr>
              <a:t>Exceções</a:t>
            </a:r>
            <a:r>
              <a:rPr lang="en-US" altLang="pt-BR" sz="2000" dirty="0">
                <a:solidFill>
                  <a:schemeClr val="tx1"/>
                </a:solidFill>
              </a:rPr>
              <a:t>: Impedimento e Suspeição - Art. 144 a 148 do NCPC  c/c – Art. 801/802CLT – Incompetência relativa/territorial – Art 800/CLT</a:t>
            </a:r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8F72F55B-282D-4C79-970D-29A7D8B13A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346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fontAlgn="t">
              <a:buNone/>
            </a:pPr>
            <a:r>
              <a:rPr lang="pt-BR" b="1" dirty="0"/>
              <a:t>Prazo – Apresentação da defesa</a:t>
            </a:r>
          </a:p>
          <a:p>
            <a:pPr algn="just" fontAlgn="t"/>
            <a:endParaRPr lang="pt-BR" sz="2800" dirty="0"/>
          </a:p>
          <a:p>
            <a:pPr algn="just" fontAlgn="t"/>
            <a:r>
              <a:rPr lang="pt-BR" sz="2800" dirty="0"/>
              <a:t>Art. 847. Não havendo acordo, o reclamado terá vinte minutos para aduzir sua defesa, após a leitura da reclamação, quando esta não for dispensada por ambas as partes.</a:t>
            </a:r>
          </a:p>
          <a:p>
            <a:pPr algn="just"/>
            <a:r>
              <a:rPr lang="pt-BR" sz="2800" u="sng" dirty="0"/>
              <a:t>Parágrafo único. A parte poderá apresentar defesa escrita pelo sistema de processo judicial eletrônico até a audiência. (NR)</a:t>
            </a:r>
          </a:p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12B0A01-2CCC-44A5-8454-680CC8417F2B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BC1D1116-582B-4EC5-B9F6-6D6CEEB3F4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509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200" dirty="0"/>
              <a:t>Impedimento e Suspeição:</a:t>
            </a:r>
          </a:p>
          <a:p>
            <a:pPr algn="just"/>
            <a:r>
              <a:rPr lang="pt-BR" sz="2200" dirty="0"/>
              <a:t>Art. 801 - O juiz, presidente ou vogal, é obrigado a dar-se por suspeito, e pode ser recusado, por algum dos seguintes motivos, em relação à pessoa dos litigantes:</a:t>
            </a:r>
          </a:p>
          <a:p>
            <a:pPr marL="0" indent="0" algn="just">
              <a:buNone/>
            </a:pPr>
            <a:r>
              <a:rPr lang="pt-BR" sz="2200" dirty="0"/>
              <a:t>     a) inimizade pessoal;</a:t>
            </a:r>
          </a:p>
          <a:p>
            <a:pPr marL="0" indent="0" algn="just">
              <a:buNone/>
            </a:pPr>
            <a:r>
              <a:rPr lang="pt-BR" sz="2200" dirty="0"/>
              <a:t>     b) amizade íntima;</a:t>
            </a:r>
          </a:p>
          <a:p>
            <a:pPr marL="0" indent="0" algn="just">
              <a:buNone/>
            </a:pPr>
            <a:r>
              <a:rPr lang="pt-BR" sz="2200" dirty="0"/>
              <a:t>    c) parentesco por consangüinidade ou afinidade até o terceiro grau civil;</a:t>
            </a:r>
          </a:p>
          <a:p>
            <a:pPr marL="0" indent="0" algn="just">
              <a:buNone/>
            </a:pPr>
            <a:r>
              <a:rPr lang="pt-BR" sz="2200" dirty="0"/>
              <a:t>     d) interesse particular na causa.</a:t>
            </a:r>
          </a:p>
          <a:p>
            <a:pPr algn="just"/>
            <a:r>
              <a:rPr lang="pt-BR" sz="2200" dirty="0"/>
              <a:t>Art. 802 - Apresentada a exceção de suspeição, o juiz ou Tribunal designará audiência dentro de 48 (quarenta e oito) horas, para instrução e julgamento da exceção.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701032D-4F52-45F5-8B97-61CD42BB2D00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3CB5C6ED-D4F7-4F1C-BE4D-6EA6E4085B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32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9C06E03F-A55B-46C9-A64B-E702E4023B3A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r>
              <a:rPr lang="pt-BR" altLang="pt-BR" sz="2400" dirty="0"/>
              <a:t>Impedimento: causas objetivas </a:t>
            </a:r>
          </a:p>
          <a:p>
            <a:pPr algn="just">
              <a:defRPr/>
            </a:pPr>
            <a:endParaRPr lang="pt-BR" altLang="pt-BR" sz="2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2336296"/>
            <a:ext cx="7552211" cy="378986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en-US" altLang="pt-BR" sz="1600" dirty="0">
                <a:solidFill>
                  <a:schemeClr val="tx1"/>
                </a:solidFill>
              </a:rPr>
              <a:t> </a:t>
            </a:r>
            <a:r>
              <a:rPr lang="pt-BR" altLang="pt-BR" sz="1700" dirty="0">
                <a:solidFill>
                  <a:schemeClr val="tx1"/>
                </a:solidFill>
              </a:rPr>
              <a:t>Art. 144.  Há impedimento do juiz, sendo-lhe vedado exercer suas funções no processo: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I - em que interveio como mandatário da parte, oficiou como perito, funcionou como membro do Ministério Público ou prestou depoimento como testemunha;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II - de que conheceu em outro grau de jurisdição, tendo proferido decisão;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III - quando nele estiver postulando, como defensor público, advogado ou membro do Ministério Público, seu cônjuge ou companheiro, ou qualquer parente, consanguíneo ou afim, em linha reta ou colateral, até o terceiro grau, inclusive;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IV - quando for parte no processo ele próprio, seu cônjuge ou companheiro, ou parente, consanguíneo ou afim, em linha reta ou colateral, até o terceiro grau, inclusive;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8C3FAA6D-8C63-45AD-AF02-765C242197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34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09ABBFB-99FA-4B48-A088-25A021F8A238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948633" y="1962283"/>
            <a:ext cx="7342703" cy="374441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V - quando for sócio ou membro de direção ou de administração de pessoa jurídica parte no processo;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VI - quando for herdeiro presuntivo, donatário ou empregador de qualquer das partes;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VII - em que figure como parte instituição de ensino com a qual tenha relação de emprego ou decorrente de contrato de prestação de serviços;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VIII - em que figure como parte cliente do escritório de advocacia de seu cônjuge, companheiro ou parente, consanguíneo ou afim, em linha reta ou colateral, até o terceiro grau, inclusive, mesmo que patrocinado por advogado de outro escritório;</a:t>
            </a:r>
          </a:p>
          <a:p>
            <a:pPr algn="just">
              <a:defRPr/>
            </a:pPr>
            <a:r>
              <a:rPr lang="pt-BR" altLang="pt-BR" sz="1700" dirty="0">
                <a:solidFill>
                  <a:schemeClr val="tx1"/>
                </a:solidFill>
              </a:rPr>
              <a:t>IX - quando promover ação contra a parte ou seu advogado.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3639821A-D3AD-4A2E-8F32-1E8A3A31E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724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0C44CAA8-758B-4BFE-98E6-4C3177C162E9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971600" y="2281500"/>
            <a:ext cx="7409935" cy="387797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Art. 145.  Há suspeição do juiz:</a:t>
            </a:r>
          </a:p>
          <a:p>
            <a:pPr algn="just">
              <a:defRPr/>
            </a:pPr>
            <a:endParaRPr lang="pt-BR" altLang="pt-BR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I - amigo íntimo ou inimigo de qualquer das partes ou de seus advogados;</a:t>
            </a:r>
          </a:p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II - que receber presentes de pessoas que tiverem interesse na causa antes ou depois de iniciado o processo, que aconselhar alguma das partes acerca do objeto da causa ou que subministrar meios para atender às despesas do litígio;</a:t>
            </a:r>
          </a:p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III - quando qualquer das partes for sua credora ou devedora, de seu cônjuge ou companheiro ou de parentes destes, em linha reta até o terceiro grau, inclusive;</a:t>
            </a:r>
          </a:p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IV - interessado no julgamento do processo em favor de qualquer das partes.</a:t>
            </a:r>
          </a:p>
          <a:p>
            <a:pPr>
              <a:defRPr/>
            </a:pPr>
            <a:endParaRPr lang="pt-BR" altLang="pt-BR" sz="1600" dirty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43608" y="1819835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• </a:t>
            </a:r>
            <a:r>
              <a:rPr lang="pt-BR" sz="2400" dirty="0"/>
              <a:t>Suspeição: causas subjetivas </a:t>
            </a:r>
          </a:p>
        </p:txBody>
      </p:sp>
      <p:pic>
        <p:nvPicPr>
          <p:cNvPr id="8" name="Imagem 7" descr="Uma imagem contendo texto&#10;&#10;Descrição gerada automaticamente">
            <a:extLst>
              <a:ext uri="{FF2B5EF4-FFF2-40B4-BE49-F238E27FC236}">
                <a16:creationId xmlns:a16="http://schemas.microsoft.com/office/drawing/2014/main" id="{AD8E36F6-C79F-4C8B-BD88-B491BF517F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315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9F6593-4DDB-4F93-B44C-7AF6D2F75E2A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1628800"/>
            <a:ext cx="7630735" cy="43924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1700" dirty="0">
                <a:solidFill>
                  <a:schemeClr val="tx1"/>
                </a:solidFill>
              </a:rPr>
              <a:t>Art. 148. Aplicam-se os motivos de impedimento e de suspeição: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I - ao membro do Ministério Público, 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II – aos auxiliares da justiça;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III – aos demais sujeitos imparciais do processo.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§ 1º A parte interessada deverá arguir o impedimento ou a suspeição, em petição fundamentada e devidamente instruída, na primeira oportunidade em que lhe couber falar nos autos.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§ 2º O juiz mandará processar o incidente em separado e sem suspensão do processo, ouvindo o arguido no prazo de 15 (quinze) dias e facultando a produção de prova, quando necessária.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§ 3º Nos tribunais, a arguição a que se refere o § 1º será disciplinada pelo regimento interno.</a:t>
            </a: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§ 4º O disposto nos §§ 1º e 2º não se aplica à arguição de impedimento ou de suspeição de testemunha.</a:t>
            </a:r>
            <a:endParaRPr lang="pt-BR" altLang="pt-BR" sz="1700" dirty="0">
              <a:solidFill>
                <a:schemeClr val="tx1"/>
              </a:solidFill>
            </a:endParaRP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6536B33F-1D88-42BB-9A30-E37C668CC8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81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91264" cy="4929411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1800" b="1" u="sng" dirty="0"/>
              <a:t>Exceções: Incompetência Territorial – regras do art. 651</a:t>
            </a:r>
          </a:p>
          <a:p>
            <a:pPr algn="just" fontAlgn="t"/>
            <a:r>
              <a:rPr lang="pt-BR" sz="1800" dirty="0"/>
              <a:t>Art. 800. Apresentada exceção de incompetência territorial no </a:t>
            </a:r>
            <a:r>
              <a:rPr lang="pt-BR" sz="1800" u="sng" dirty="0"/>
              <a:t>prazo de cinco dias a contar da notificação</a:t>
            </a:r>
            <a:r>
              <a:rPr lang="pt-BR" sz="1800" dirty="0"/>
              <a:t>, antes da audiência e em peça que sinalize a existência dessa exceção, seguir-se-á o procedimento estabelecido no artigo.</a:t>
            </a:r>
          </a:p>
          <a:p>
            <a:pPr marL="0" indent="0" algn="just">
              <a:buNone/>
            </a:pPr>
            <a:r>
              <a:rPr lang="pt-BR" sz="1800" dirty="0"/>
              <a:t>§ 1º. Protocolada a petição, </a:t>
            </a:r>
            <a:r>
              <a:rPr lang="pt-BR" sz="1800" u="sng" dirty="0"/>
              <a:t>será suspenso o processo</a:t>
            </a:r>
            <a:r>
              <a:rPr lang="pt-BR" sz="1800" dirty="0"/>
              <a:t> e não se realizará a audiência a que se refere o art. 843 desta Consolidação até que se decida a exceção.</a:t>
            </a:r>
          </a:p>
          <a:p>
            <a:pPr marL="0" indent="0" algn="just">
              <a:buNone/>
            </a:pPr>
            <a:endParaRPr lang="pt-BR" sz="1800" dirty="0"/>
          </a:p>
          <a:p>
            <a:pPr marL="0" lvl="0" indent="0" algn="just">
              <a:spcBef>
                <a:spcPts val="0"/>
              </a:spcBef>
              <a:buNone/>
              <a:defRPr/>
            </a:pPr>
            <a:r>
              <a:rPr lang="pt-BR" sz="1800" dirty="0">
                <a:solidFill>
                  <a:schemeClr val="dk1"/>
                </a:solidFill>
              </a:rPr>
              <a:t>§ 2º Os autos serão imediatamente </a:t>
            </a:r>
            <a:r>
              <a:rPr lang="pt-BR" sz="1800" u="sng" dirty="0">
                <a:solidFill>
                  <a:schemeClr val="dk1"/>
                </a:solidFill>
              </a:rPr>
              <a:t>conclusos ao juiz</a:t>
            </a:r>
            <a:r>
              <a:rPr lang="pt-BR" sz="1800" dirty="0">
                <a:solidFill>
                  <a:schemeClr val="dk1"/>
                </a:solidFill>
              </a:rPr>
              <a:t>, que intimará o reclamante  e, se existentes, os litisconsortes, para manifestação no prazo comum de cinco dias.</a:t>
            </a:r>
          </a:p>
          <a:p>
            <a:pPr marL="0" lvl="0" indent="0" algn="just">
              <a:spcBef>
                <a:spcPts val="0"/>
              </a:spcBef>
              <a:buNone/>
              <a:defRPr/>
            </a:pPr>
            <a:endParaRPr lang="pt-BR" sz="1800" dirty="0">
              <a:solidFill>
                <a:schemeClr val="dk1"/>
              </a:solidFill>
            </a:endParaRPr>
          </a:p>
          <a:p>
            <a:pPr marL="0" lvl="0" indent="0" algn="just">
              <a:spcBef>
                <a:spcPts val="0"/>
              </a:spcBef>
              <a:buNone/>
              <a:defRPr/>
            </a:pPr>
            <a:r>
              <a:rPr lang="pt-BR" sz="1800" dirty="0">
                <a:solidFill>
                  <a:schemeClr val="dk1"/>
                </a:solidFill>
              </a:rPr>
              <a:t>§ 3º </a:t>
            </a:r>
            <a:r>
              <a:rPr lang="pt-BR" sz="1800" u="sng" dirty="0">
                <a:solidFill>
                  <a:schemeClr val="dk1"/>
                </a:solidFill>
              </a:rPr>
              <a:t>Se entender necessária a produção de prova oral, o juízo designará audiência</a:t>
            </a:r>
            <a:r>
              <a:rPr lang="pt-BR" sz="1800" dirty="0">
                <a:solidFill>
                  <a:schemeClr val="dk1"/>
                </a:solidFill>
              </a:rPr>
              <a:t>, garantindo o direito de o excipiente e de suas testemunhas serem ouvidos, por carta precatória, no juízo que este houver indicado como competente.</a:t>
            </a:r>
          </a:p>
          <a:p>
            <a:pPr marL="0" lvl="0" indent="0" algn="just">
              <a:spcBef>
                <a:spcPts val="0"/>
              </a:spcBef>
              <a:buNone/>
              <a:defRPr/>
            </a:pPr>
            <a:endParaRPr lang="pt-BR" sz="1800" dirty="0">
              <a:solidFill>
                <a:schemeClr val="dk1"/>
              </a:solidFill>
            </a:endParaRPr>
          </a:p>
          <a:p>
            <a:pPr marL="0" indent="0" algn="just">
              <a:buNone/>
            </a:pPr>
            <a:r>
              <a:rPr lang="pt-BR" sz="1800" dirty="0">
                <a:solidFill>
                  <a:schemeClr val="dk1"/>
                </a:solidFill>
              </a:rPr>
              <a:t>§ 4º Decidida a exceção de incompetência territorial, </a:t>
            </a:r>
            <a:r>
              <a:rPr lang="pt-BR" sz="1800" u="sng" dirty="0">
                <a:solidFill>
                  <a:schemeClr val="dk1"/>
                </a:solidFill>
              </a:rPr>
              <a:t>o processo retomará seu curso</a:t>
            </a:r>
            <a:r>
              <a:rPr lang="pt-BR" sz="1800" dirty="0">
                <a:solidFill>
                  <a:schemeClr val="dk1"/>
                </a:solidFill>
              </a:rPr>
              <a:t>, com a designação de audiência, a apresentação de defesa e a instrução processual perante o juízo competente. (NR)</a:t>
            </a:r>
          </a:p>
          <a:p>
            <a:endParaRPr lang="pt-BR" sz="1800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5ABE966-A32E-4C31-AC1C-C8D9ABC70E2C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DC99ED3A-6CEC-49E2-9098-3A285DBDE0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570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id="{D21DF0A1-6D4D-4551-BC30-3F1B67EC12D6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1216" y="2838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71600" y="1829117"/>
            <a:ext cx="7488832" cy="499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  <a:r>
              <a:rPr lang="pt-BR" altLang="pt-BR" sz="2000" dirty="0"/>
              <a:t>Contestação (Art. 335/342CPC):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marL="609600" indent="-609600" algn="just">
              <a:lnSpc>
                <a:spcPct val="90000"/>
              </a:lnSpc>
              <a:defRPr/>
            </a:pPr>
            <a:endParaRPr 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1043608" y="2175854"/>
            <a:ext cx="7200800" cy="105841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dirty="0">
                <a:solidFill>
                  <a:schemeClr val="tx1"/>
                </a:solidFill>
              </a:rPr>
              <a:t>CLT emprega o termo</a:t>
            </a:r>
            <a:r>
              <a:rPr lang="pt-BR" b="1" dirty="0">
                <a:solidFill>
                  <a:schemeClr val="tx1"/>
                </a:solidFill>
              </a:rPr>
              <a:t> Defesa</a:t>
            </a:r>
            <a:r>
              <a:rPr lang="pt-BR" dirty="0">
                <a:solidFill>
                  <a:schemeClr val="tx1"/>
                </a:solidFill>
              </a:rPr>
              <a:t> (Princípio da Concentração e Eventualidade).</a:t>
            </a:r>
          </a:p>
          <a:p>
            <a:pPr algn="just">
              <a:defRPr/>
            </a:pPr>
            <a:r>
              <a:rPr lang="pt-BR" dirty="0">
                <a:solidFill>
                  <a:schemeClr val="tx1"/>
                </a:solidFill>
              </a:rPr>
              <a:t>(Alegação das razões de fato e de direito / especificação de provas/dispensável no Processo do Trabalho</a:t>
            </a:r>
          </a:p>
        </p:txBody>
      </p:sp>
      <p:sp>
        <p:nvSpPr>
          <p:cNvPr id="7" name="Retângulo de cantos arredondados 6"/>
          <p:cNvSpPr/>
          <p:nvPr/>
        </p:nvSpPr>
        <p:spPr>
          <a:xfrm>
            <a:off x="1075227" y="3386670"/>
            <a:ext cx="7200800" cy="105841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Contestação (Matéria de Processo e Matéria de Ação) – o novo CPC extingue as condições da ação, essencialmente a possibilidade jurídica do pedido, transmutando em pressupostos processuais</a:t>
            </a:r>
          </a:p>
        </p:txBody>
      </p:sp>
      <p:sp>
        <p:nvSpPr>
          <p:cNvPr id="8" name="Retângulo de cantos arredondados 7"/>
          <p:cNvSpPr/>
          <p:nvPr/>
        </p:nvSpPr>
        <p:spPr>
          <a:xfrm>
            <a:off x="1043608" y="4653136"/>
            <a:ext cx="7200800" cy="86409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Matéria de Processo transformada - Carecedor de ação - legitimação e interesse Processual – art. 17 NCPC</a:t>
            </a:r>
          </a:p>
        </p:txBody>
      </p:sp>
      <p:sp>
        <p:nvSpPr>
          <p:cNvPr id="9" name="Retângulo de cantos arredondados 8"/>
          <p:cNvSpPr/>
          <p:nvPr/>
        </p:nvSpPr>
        <p:spPr>
          <a:xfrm>
            <a:off x="1079670" y="5661248"/>
            <a:ext cx="7200800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pt-BR" altLang="pt-BR" dirty="0">
                <a:solidFill>
                  <a:schemeClr val="tx1"/>
                </a:solidFill>
              </a:rPr>
              <a:t>Matéria de Processo - pressupostos processuais (Art. 337/CPC)</a:t>
            </a:r>
          </a:p>
        </p:txBody>
      </p:sp>
      <p:pic>
        <p:nvPicPr>
          <p:cNvPr id="11" name="Imagem 10" descr="Uma imagem contendo texto&#10;&#10;Descrição gerada automaticamente">
            <a:extLst>
              <a:ext uri="{FF2B5EF4-FFF2-40B4-BE49-F238E27FC236}">
                <a16:creationId xmlns:a16="http://schemas.microsoft.com/office/drawing/2014/main" id="{4E7E4E00-6F82-418D-BF30-8B8E333296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651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D09176F8-B02E-4398-9CD5-E8334982E329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71237" y="1829117"/>
            <a:ext cx="7488832" cy="4773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marL="609600" indent="-609600" algn="just">
              <a:lnSpc>
                <a:spcPct val="90000"/>
              </a:lnSpc>
              <a:defRPr/>
            </a:pPr>
            <a:endParaRPr 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827584" y="1417638"/>
            <a:ext cx="7416824" cy="503569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dirty="0">
                <a:solidFill>
                  <a:schemeClr val="tx1"/>
                </a:solidFill>
              </a:rPr>
              <a:t>Art. 337.  Incumbe ao réu, antes de discutir o mérito, alegar: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I - inexistência ou nulidade da citação;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II - incompetência absoluta e relativa;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III - incorreção do valor da causa;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IV - inépcia da petição inicial;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V - perempção;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VI - litispendência;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VII - coisa julgada;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VIII - conexão;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IX - incapacidade da parte, defeito de representação ou falta de autorização;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X - convenção de arbitragem;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XI - ausência de legitimidade ou de interesse processual;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XII - falta de caução ou de outra prestação que a lei exige como preliminar;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XIII - indevida concessão do benefício de gratuidade de justiça.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F1381D6E-291F-4876-A91F-2D8DDC6CD8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31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2EF4F1D-5485-4DA9-BA64-7EB1FCC74189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71237" y="1829117"/>
            <a:ext cx="7488832" cy="4773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marL="609600" indent="-609600" algn="just">
              <a:lnSpc>
                <a:spcPct val="90000"/>
              </a:lnSpc>
              <a:defRPr/>
            </a:pPr>
            <a:endParaRPr 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1043608" y="1829117"/>
            <a:ext cx="7200800" cy="462421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dirty="0">
                <a:solidFill>
                  <a:schemeClr val="tx1"/>
                </a:solidFill>
              </a:rPr>
              <a:t>§ 1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Verifica-se a litispendência ou a coisa julgada quando se reproduz ação anteriormente ajuizada.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§ 2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Uma ação é idêntica a outra quando possui as mesmas partes, a mesma causa de pedir e o mesmo pedido.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§ 3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Há litispendência quando se repete ação que está em curso.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§ 4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Há coisa julgada quando se repete ação que já foi decidida por decisão transitada em julgado.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§ 5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Excetuadas a convenção de arbitragem e a incompetência relativa, o juiz conhecerá de ofício das matérias enumeradas neste artigo.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§ 6</a:t>
            </a:r>
            <a:r>
              <a:rPr lang="pt-BR" u="sng" baseline="30000" dirty="0">
                <a:solidFill>
                  <a:schemeClr val="tx1"/>
                </a:solidFill>
              </a:rPr>
              <a:t>o</a:t>
            </a:r>
            <a:r>
              <a:rPr lang="pt-BR" dirty="0">
                <a:solidFill>
                  <a:schemeClr val="tx1"/>
                </a:solidFill>
              </a:rPr>
              <a:t> A ausência de alegação da existência de convenção de arbitragem, na forma prevista neste Capítulo, implica aceitação da jurisdição estatal e renúncia ao juízo arbitral.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59902ECE-9D71-470A-B8AD-1C330BDF25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089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>
            <a:extLst>
              <a:ext uri="{FF2B5EF4-FFF2-40B4-BE49-F238E27FC236}">
                <a16:creationId xmlns:a16="http://schemas.microsoft.com/office/drawing/2014/main" id="{69E2F782-3035-4429-A773-A2AC30644F5F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71237" y="1829117"/>
            <a:ext cx="7488832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Contestação (Mérito/Lide): Tipologia</a:t>
            </a:r>
          </a:p>
          <a:p>
            <a:pPr algn="just">
              <a:lnSpc>
                <a:spcPct val="80000"/>
              </a:lnSpc>
              <a:defRPr/>
            </a:pPr>
            <a:r>
              <a:rPr lang="pt-BR" altLang="pt-BR" dirty="0"/>
              <a:t> 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b="1" dirty="0"/>
          </a:p>
          <a:p>
            <a:pPr algn="just">
              <a:lnSpc>
                <a:spcPct val="80000"/>
              </a:lnSpc>
              <a:defRPr/>
            </a:pPr>
            <a:endParaRPr lang="pt-BR" altLang="pt-BR" b="1" dirty="0"/>
          </a:p>
          <a:p>
            <a:pPr algn="just">
              <a:lnSpc>
                <a:spcPct val="80000"/>
              </a:lnSpc>
              <a:defRPr/>
            </a:pPr>
            <a:endParaRPr lang="pt-BR" altLang="pt-BR" b="1" dirty="0"/>
          </a:p>
          <a:p>
            <a:pPr algn="just">
              <a:lnSpc>
                <a:spcPct val="80000"/>
              </a:lnSpc>
              <a:defRPr/>
            </a:pPr>
            <a:endParaRPr lang="pt-BR" altLang="pt-BR" b="1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1043608" y="2276872"/>
            <a:ext cx="7128792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b="1" u="sng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b="1" u="sng" dirty="0">
                <a:solidFill>
                  <a:schemeClr val="tx1"/>
                </a:solidFill>
              </a:rPr>
              <a:t>INDIRETA</a:t>
            </a:r>
            <a:r>
              <a:rPr lang="pt-BR" altLang="pt-BR" b="1" dirty="0">
                <a:solidFill>
                  <a:schemeClr val="tx1"/>
                </a:solidFill>
              </a:rPr>
              <a:t> </a:t>
            </a:r>
            <a:r>
              <a:rPr lang="pt-BR" altLang="pt-BR" dirty="0">
                <a:solidFill>
                  <a:schemeClr val="tx1"/>
                </a:solidFill>
              </a:rPr>
              <a:t>(exceção substancial): reconhece o fato constitutivo do direito do autor, todavia formula:</a:t>
            </a:r>
            <a:endParaRPr lang="pt-BR" altLang="pt-BR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1043608" y="3501008"/>
            <a:ext cx="1944216" cy="28647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t-BR" altLang="pt-BR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b="1" dirty="0">
                <a:solidFill>
                  <a:schemeClr val="tx1"/>
                </a:solidFill>
              </a:rPr>
              <a:t>Fato impeditivo: </a:t>
            </a:r>
            <a:r>
              <a:rPr lang="pt-BR" altLang="pt-BR" dirty="0">
                <a:solidFill>
                  <a:schemeClr val="tx1"/>
                </a:solidFill>
              </a:rPr>
              <a:t>ineficácia do fato constitutivo. 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Exemplo: Verbas rescisórias, não quitadas integralmente, todavia houve </a:t>
            </a:r>
            <a:r>
              <a:rPr lang="ja-JP" altLang="pt-BR" dirty="0">
                <a:solidFill>
                  <a:schemeClr val="tx1"/>
                </a:solidFill>
              </a:rPr>
              <a:t>“</a:t>
            </a:r>
            <a:r>
              <a:rPr lang="pt-BR" altLang="ja-JP" dirty="0">
                <a:solidFill>
                  <a:schemeClr val="tx1"/>
                </a:solidFill>
              </a:rPr>
              <a:t>justa causa</a:t>
            </a:r>
            <a:r>
              <a:rPr lang="ja-JP" altLang="pt-BR" dirty="0">
                <a:solidFill>
                  <a:schemeClr val="tx1"/>
                </a:solidFill>
              </a:rPr>
              <a:t>”</a:t>
            </a:r>
            <a:r>
              <a:rPr lang="pt-BR" altLang="ja-JP" dirty="0">
                <a:solidFill>
                  <a:schemeClr val="tx1"/>
                </a:solidFill>
              </a:rPr>
              <a:t>.</a:t>
            </a:r>
            <a:endParaRPr lang="pt-BR" altLang="ja-JP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endParaRPr lang="pt-BR" altLang="pt-BR" dirty="0">
              <a:solidFill>
                <a:schemeClr val="tx1"/>
              </a:solidFill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3351406" y="3501008"/>
            <a:ext cx="2160240" cy="290228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b="1" dirty="0">
                <a:solidFill>
                  <a:schemeClr val="tx1"/>
                </a:solidFill>
              </a:rPr>
              <a:t>Fato modificativo:</a:t>
            </a:r>
            <a:r>
              <a:rPr lang="pt-BR" altLang="pt-BR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alteração dos fatos constitutivos 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Exemplo: Pedido de prêmios não pagos integralmente, todavia combinado em parcelas mensais.</a:t>
            </a:r>
          </a:p>
          <a:p>
            <a:pPr algn="ctr">
              <a:defRPr/>
            </a:pPr>
            <a:endParaRPr lang="pt-BR" altLang="pt-BR" dirty="0">
              <a:solidFill>
                <a:schemeClr val="tx1"/>
              </a:solidFill>
            </a:endParaRPr>
          </a:p>
        </p:txBody>
      </p:sp>
      <p:sp>
        <p:nvSpPr>
          <p:cNvPr id="8" name="Retângulo de cantos arredondados 7"/>
          <p:cNvSpPr/>
          <p:nvPr/>
        </p:nvSpPr>
        <p:spPr>
          <a:xfrm>
            <a:off x="5900838" y="3501008"/>
            <a:ext cx="2016224" cy="281548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altLang="pt-BR" b="1" dirty="0">
                <a:solidFill>
                  <a:schemeClr val="tx1"/>
                </a:solidFill>
              </a:rPr>
              <a:t>Fato extintivo de direito: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eliminação da obrigação inexigível 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Exemplo- pagamento da parcela.</a:t>
            </a:r>
          </a:p>
          <a:p>
            <a:pPr algn="ctr">
              <a:defRPr/>
            </a:pPr>
            <a:endParaRPr lang="pt-BR" altLang="pt-BR" dirty="0">
              <a:solidFill>
                <a:schemeClr val="tx1"/>
              </a:solidFill>
            </a:endParaRPr>
          </a:p>
        </p:txBody>
      </p:sp>
      <p:cxnSp>
        <p:nvCxnSpPr>
          <p:cNvPr id="10" name="Conector de seta reta 9"/>
          <p:cNvCxnSpPr>
            <a:stCxn id="5" idx="2"/>
          </p:cNvCxnSpPr>
          <p:nvPr/>
        </p:nvCxnSpPr>
        <p:spPr>
          <a:xfrm flipH="1">
            <a:off x="2699792" y="2924944"/>
            <a:ext cx="190821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11"/>
          <p:cNvCxnSpPr>
            <a:stCxn id="5" idx="2"/>
          </p:cNvCxnSpPr>
          <p:nvPr/>
        </p:nvCxnSpPr>
        <p:spPr>
          <a:xfrm>
            <a:off x="4608004" y="292494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>
            <a:stCxn id="5" idx="2"/>
          </p:cNvCxnSpPr>
          <p:nvPr/>
        </p:nvCxnSpPr>
        <p:spPr>
          <a:xfrm>
            <a:off x="4608004" y="2924944"/>
            <a:ext cx="198022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m 14" descr="Uma imagem contendo texto&#10;&#10;Descrição gerada automaticamente">
            <a:extLst>
              <a:ext uri="{FF2B5EF4-FFF2-40B4-BE49-F238E27FC236}">
                <a16:creationId xmlns:a16="http://schemas.microsoft.com/office/drawing/2014/main" id="{9BE931E2-27AD-4BF4-875D-1EEB4D525C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969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248DD4EE-8C52-4F85-ADB7-EE3AE4DBB9EC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Defesa trabalhista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11560" y="1600201"/>
            <a:ext cx="8075240" cy="9647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  <a:defRPr/>
            </a:pPr>
            <a:r>
              <a:rPr lang="pt-BR" sz="2200" b="1" dirty="0">
                <a:solidFill>
                  <a:schemeClr val="tx1"/>
                </a:solidFill>
              </a:rPr>
              <a:t>DIRETA</a:t>
            </a:r>
            <a:r>
              <a:rPr lang="pt-BR" sz="2200" dirty="0">
                <a:solidFill>
                  <a:schemeClr val="tx1"/>
                </a:solidFill>
              </a:rPr>
              <a:t>: contestação sobre o fato constitutivo do direito alegado pelo autor ou pela negativa dos seus efeitos jurídicos).</a:t>
            </a:r>
          </a:p>
        </p:txBody>
      </p:sp>
      <p:sp>
        <p:nvSpPr>
          <p:cNvPr id="5" name="Retângulo 4"/>
          <p:cNvSpPr/>
          <p:nvPr/>
        </p:nvSpPr>
        <p:spPr>
          <a:xfrm>
            <a:off x="683568" y="2924944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dirty="0"/>
              <a:t>•  </a:t>
            </a:r>
            <a:r>
              <a:rPr lang="pt-BR" sz="2000" dirty="0"/>
              <a:t>Exemplo – Pedido de Horas Extras – Negativa da existência de Horas Extras, juntando cartões de ponto.</a:t>
            </a:r>
          </a:p>
          <a:p>
            <a:pPr algn="just">
              <a:defRPr/>
            </a:pPr>
            <a:endParaRPr lang="pt-BR" sz="2000" dirty="0"/>
          </a:p>
          <a:p>
            <a:pPr algn="just">
              <a:defRPr/>
            </a:pPr>
            <a:r>
              <a:rPr lang="pt-BR" sz="2000" dirty="0"/>
              <a:t>• Exemplo: Pedido de adicional de transferência – reconhecimento de transferência, só que de forma definitiva.</a:t>
            </a:r>
          </a:p>
          <a:p>
            <a:pPr algn="just">
              <a:defRPr/>
            </a:pP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Observação: Não se admite contestação por negativa geral – Necessidade imperiosa de Impugnação específica 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9129A787-F7BE-470B-8911-247F9AF64D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140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F963E1AB-D201-46FC-9379-8EBE3613E88B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dirty="0"/>
              <a:t>              Defesa trabalhista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algn="just">
              <a:defRPr/>
            </a:pPr>
            <a:endParaRPr lang="pt-BR" altLang="pt-BR" sz="4400" b="1" dirty="0"/>
          </a:p>
          <a:p>
            <a:pPr marL="0" indent="0" algn="just">
              <a:buNone/>
              <a:defRPr/>
            </a:pPr>
            <a:endParaRPr lang="pt-BR" alt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57794" y="1841061"/>
            <a:ext cx="7488832" cy="585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3" algn="ctr">
              <a:lnSpc>
                <a:spcPct val="80000"/>
              </a:lnSpc>
              <a:defRPr/>
            </a:pPr>
            <a:r>
              <a:rPr lang="pt-BR" altLang="pt-BR" b="1" u="sng" dirty="0"/>
              <a:t>Prejudiciais de Mérito e Compensação:</a:t>
            </a:r>
          </a:p>
          <a:p>
            <a:pPr marL="36513" algn="just">
              <a:lnSpc>
                <a:spcPct val="80000"/>
              </a:lnSpc>
              <a:defRPr/>
            </a:pPr>
            <a:r>
              <a:rPr lang="pt-BR" altLang="pt-BR" dirty="0"/>
              <a:t>			</a:t>
            </a:r>
          </a:p>
          <a:p>
            <a:pPr marL="36513" algn="just">
              <a:defRPr/>
            </a:pPr>
            <a:r>
              <a:rPr lang="pt-BR" dirty="0"/>
              <a:t>			perda direito potestativo pelo decurso de prazo.</a:t>
            </a:r>
          </a:p>
          <a:p>
            <a:pPr marL="36513" algn="just">
              <a:defRPr/>
            </a:pPr>
            <a:endParaRPr lang="pt-BR" altLang="pt-BR" u="sng" dirty="0"/>
          </a:p>
          <a:p>
            <a:pPr marL="36513" algn="just">
              <a:defRPr/>
            </a:pPr>
            <a:r>
              <a:rPr lang="pt-BR" dirty="0"/>
              <a:t>			(qualidade recíproca de credor/devedor). 			Exemplo: Adiantamentos. Natureza trabalhista 			não civil e comercial - </a:t>
            </a:r>
            <a:r>
              <a:rPr lang="pt-BR" i="1" dirty="0"/>
              <a:t>Retenção:</a:t>
            </a:r>
            <a:r>
              <a:rPr lang="pt-BR" dirty="0"/>
              <a:t> (retenção de 			algo até a quitação da dívida. Exemplo: IRRF, 			INSS. Ambas só podem ser arguidas com matéria 			de defesa. (Sum. 48/TST).</a:t>
            </a:r>
          </a:p>
          <a:p>
            <a:pPr marL="36513" algn="just">
              <a:defRPr/>
            </a:pPr>
            <a:endParaRPr lang="pt-BR" altLang="pt-BR" u="sng" dirty="0"/>
          </a:p>
          <a:p>
            <a:pPr marL="36513" algn="just">
              <a:lnSpc>
                <a:spcPts val="2200"/>
              </a:lnSpc>
              <a:defRPr/>
            </a:pPr>
            <a:r>
              <a:rPr lang="pt-BR" alt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Prescrição Trabalhista </a:t>
            </a:r>
            <a:r>
              <a:rPr lang="pt-BR" altLang="pt-BR" dirty="0"/>
              <a:t>– art. 7, inciso XXIX da CR/88;  </a:t>
            </a:r>
          </a:p>
          <a:p>
            <a:pPr marL="36513" algn="just">
              <a:lnSpc>
                <a:spcPts val="2200"/>
              </a:lnSpc>
              <a:defRPr/>
            </a:pPr>
            <a:endParaRPr lang="pt-BR" altLang="pt-BR" dirty="0"/>
          </a:p>
          <a:p>
            <a:pPr marL="322263" indent="-285750" algn="just">
              <a:lnSpc>
                <a:spcPts val="2200"/>
              </a:lnSpc>
              <a:buFont typeface="Arial" panose="020B0604020202020204" pitchFamily="34" charset="0"/>
              <a:buChar char="•"/>
              <a:defRPr/>
            </a:pPr>
            <a:r>
              <a:rPr lang="pt-BR" altLang="pt-BR" dirty="0"/>
              <a:t>Art. 11/CLT – REFORMA TRABALHISTA - </a:t>
            </a:r>
            <a:r>
              <a:rPr lang="pt-BR" dirty="0">
                <a:solidFill>
                  <a:schemeClr val="dk1"/>
                </a:solidFill>
              </a:rPr>
              <a:t>A pretensão quanto a créditos resultantes das relações de trabalho </a:t>
            </a:r>
            <a:r>
              <a:rPr lang="pt-BR" b="1" dirty="0">
                <a:solidFill>
                  <a:schemeClr val="dk1"/>
                </a:solidFill>
              </a:rPr>
              <a:t>prescreve em cinco anos para os trabalhadores urbanos e rurais</a:t>
            </a:r>
            <a:r>
              <a:rPr lang="pt-BR" dirty="0">
                <a:solidFill>
                  <a:schemeClr val="dk1"/>
                </a:solidFill>
              </a:rPr>
              <a:t>, até o limite de dois anos após a extinção do contrato de trabalho. 	</a:t>
            </a:r>
          </a:p>
          <a:p>
            <a:pPr marL="36513" algn="just">
              <a:lnSpc>
                <a:spcPts val="1900"/>
              </a:lnSpc>
              <a:defRPr/>
            </a:pPr>
            <a:endParaRPr lang="pt-BR" altLang="pt-BR" dirty="0"/>
          </a:p>
          <a:p>
            <a:pPr marL="322263" indent="-285750"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998734" y="2276872"/>
            <a:ext cx="1943853" cy="49947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b="1" u="sng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Decadência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	 </a:t>
            </a:r>
          </a:p>
        </p:txBody>
      </p:sp>
      <p:cxnSp>
        <p:nvCxnSpPr>
          <p:cNvPr id="20" name="Conector de seta reta 19"/>
          <p:cNvCxnSpPr>
            <a:stCxn id="5" idx="3"/>
          </p:cNvCxnSpPr>
          <p:nvPr/>
        </p:nvCxnSpPr>
        <p:spPr>
          <a:xfrm flipV="1">
            <a:off x="2942587" y="2526607"/>
            <a:ext cx="773389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de cantos arredondados 20"/>
          <p:cNvSpPr/>
          <p:nvPr/>
        </p:nvSpPr>
        <p:spPr>
          <a:xfrm>
            <a:off x="994016" y="3766317"/>
            <a:ext cx="1943853" cy="59878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b="1" u="sng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dirty="0">
                <a:solidFill>
                  <a:schemeClr val="tx1"/>
                </a:solidFill>
              </a:rPr>
              <a:t>Compensação (Art. 767/CLT) </a:t>
            </a:r>
            <a:r>
              <a:rPr lang="pt-BR" altLang="pt-BR" dirty="0">
                <a:solidFill>
                  <a:schemeClr val="tx1"/>
                </a:solidFill>
              </a:rPr>
              <a:t>	 </a:t>
            </a:r>
          </a:p>
        </p:txBody>
      </p:sp>
      <p:cxnSp>
        <p:nvCxnSpPr>
          <p:cNvPr id="23" name="Conector de seta reta 22"/>
          <p:cNvCxnSpPr>
            <a:cxnSpLocks/>
            <a:stCxn id="21" idx="3"/>
          </p:cNvCxnSpPr>
          <p:nvPr/>
        </p:nvCxnSpPr>
        <p:spPr>
          <a:xfrm flipV="1">
            <a:off x="2937869" y="4016053"/>
            <a:ext cx="770035" cy="496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m 9" descr="Uma imagem contendo texto&#10;&#10;Descrição gerada automaticamente">
            <a:extLst>
              <a:ext uri="{FF2B5EF4-FFF2-40B4-BE49-F238E27FC236}">
                <a16:creationId xmlns:a16="http://schemas.microsoft.com/office/drawing/2014/main" id="{D0675B16-079F-4F76-B070-9EEC5F1B1F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371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pt-BR" sz="2800" dirty="0"/>
          </a:p>
          <a:p>
            <a:pPr algn="just"/>
            <a:r>
              <a:rPr lang="pt-BR" sz="2800" dirty="0"/>
              <a:t>§ 2º. Tratando-se de ação que envolva pedido de prestações sucessivas decorrente de alteração ou descumprimento do pactuado, a </a:t>
            </a:r>
            <a:r>
              <a:rPr lang="pt-BR" sz="2800" b="1" dirty="0"/>
              <a:t>prescrição é total</a:t>
            </a:r>
            <a:r>
              <a:rPr lang="pt-BR" sz="2800" dirty="0"/>
              <a:t>, </a:t>
            </a:r>
            <a:r>
              <a:rPr lang="pt-BR" sz="2800" b="1" dirty="0"/>
              <a:t>exceto quando o direito à parcela esteja também assegurado por preceito de lei. </a:t>
            </a:r>
            <a:r>
              <a:rPr lang="pt-BR" sz="2800" dirty="0"/>
              <a:t>	</a:t>
            </a:r>
          </a:p>
          <a:p>
            <a:pPr algn="just"/>
            <a:r>
              <a:rPr lang="pt-BR" sz="2800" dirty="0"/>
              <a:t>§ 3º. A interrupção da prescrição somente ocorrerá pelo ajuizamento de reclamação trabalhista, mesmo que em juízo incompetente, ainda que venha a ser extinta sem resolução do mérito, produzindo efeitos apenas em relação aos pedidos idênticos. 	</a:t>
            </a:r>
          </a:p>
          <a:p>
            <a:pPr algn="just"/>
            <a:endParaRPr lang="pt-BR" sz="2800" dirty="0">
              <a:solidFill>
                <a:schemeClr val="dk1"/>
              </a:solidFill>
            </a:endParaRPr>
          </a:p>
          <a:p>
            <a:pPr algn="just"/>
            <a:r>
              <a:rPr lang="pt-BR" sz="2800" dirty="0">
                <a:solidFill>
                  <a:schemeClr val="dk1"/>
                </a:solidFill>
              </a:rPr>
              <a:t>Art. 11-A. Ocorre a </a:t>
            </a:r>
            <a:r>
              <a:rPr lang="pt-BR" sz="2800" b="1" dirty="0">
                <a:solidFill>
                  <a:schemeClr val="dk1"/>
                </a:solidFill>
              </a:rPr>
              <a:t>prescrição intercorrente</a:t>
            </a:r>
            <a:r>
              <a:rPr lang="pt-BR" sz="2800" dirty="0">
                <a:solidFill>
                  <a:schemeClr val="dk1"/>
                </a:solidFill>
              </a:rPr>
              <a:t> no processo do trabalho no prazo de dois anos. </a:t>
            </a:r>
          </a:p>
          <a:p>
            <a:pPr algn="just"/>
            <a:r>
              <a:rPr lang="pt-BR" sz="2800" dirty="0">
                <a:solidFill>
                  <a:schemeClr val="dk1"/>
                </a:solidFill>
              </a:rPr>
              <a:t>§ 1º. A fluência do prazo prescricional intercorrente inicia-se quando o exequente deixa de cumprir determinação judicial no curso da execução. </a:t>
            </a:r>
          </a:p>
          <a:p>
            <a:pPr algn="just"/>
            <a:r>
              <a:rPr lang="pt-BR" sz="2800" dirty="0">
                <a:solidFill>
                  <a:schemeClr val="dk1"/>
                </a:solidFill>
              </a:rPr>
              <a:t>§ 2º. A declaração da prescrição intercorrente pode ser requerida ou declarada de ofício em qualquer grau de jurisdição. </a:t>
            </a:r>
            <a:endParaRPr lang="pt-BR" sz="2800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7963FB0-5422-4EED-B4B0-8569D666BE81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D2707F0E-E5C9-475B-845E-397CA33DA8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62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4EBC7DF3-ED41-4C05-ADA0-CFDDEB66599A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Defesa trabalhista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683568" y="4149080"/>
            <a:ext cx="7848872" cy="100811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marL="0" indent="0" algn="just">
              <a:lnSpc>
                <a:spcPct val="80000"/>
              </a:lnSpc>
              <a:buNone/>
              <a:defRPr/>
            </a:pPr>
            <a:endParaRPr lang="pt-BR" altLang="pt-BR" sz="2400" b="1" dirty="0">
              <a:solidFill>
                <a:schemeClr val="tx1"/>
              </a:solidFill>
            </a:endParaRP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pt-BR" altLang="pt-BR" sz="2400" b="1" dirty="0">
                <a:solidFill>
                  <a:schemeClr val="tx1"/>
                </a:solidFill>
              </a:rPr>
              <a:t>Se, por acaso, fosse indeferida liminarmente a reconvenção, qual seria o recurso cabível? 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pt-BR" altLang="pt-BR" sz="1600" b="1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11560" y="1700808"/>
            <a:ext cx="8064896" cy="2923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altLang="pt-BR" dirty="0"/>
              <a:t>			Exercício do direito de ação, sob a forma de contra-			ataque do réu contra o autor. </a:t>
            </a:r>
          </a:p>
          <a:p>
            <a:pPr algn="just">
              <a:defRPr/>
            </a:pPr>
            <a:r>
              <a:rPr lang="pt-BR" altLang="pt-BR" dirty="0"/>
              <a:t>			Observação: Cabível no Proc. Trabalho (majoritária).			Pressupostos de Admissibilidade: Lide Pendente; 			Apresentação no prazo da Defesa;  conexão com a ação 			principal ou com o fundamento da defesa e a 				identidade de ritos procedimentais</a:t>
            </a:r>
          </a:p>
          <a:p>
            <a:pPr algn="just">
              <a:lnSpc>
                <a:spcPct val="80000"/>
              </a:lnSpc>
              <a:defRPr/>
            </a:pPr>
            <a:endParaRPr lang="pt-BR" altLang="pt-BR" dirty="0">
              <a:solidFill>
                <a:srgbClr val="FF0000"/>
              </a:solidFill>
            </a:endParaRPr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  <a:p>
            <a:pPr algn="just">
              <a:lnSpc>
                <a:spcPct val="80000"/>
              </a:lnSpc>
              <a:defRPr/>
            </a:pPr>
            <a:endParaRPr lang="pt-BR" altLang="pt-BR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899592" y="2420888"/>
            <a:ext cx="1728192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altLang="pt-B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Reconvenção: Art. 343 CPC</a:t>
            </a:r>
          </a:p>
          <a:p>
            <a:pPr algn="ctr">
              <a:defRPr/>
            </a:pPr>
            <a:r>
              <a:rPr lang="pt-BR" altLang="pt-BR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Seta para a direita 7"/>
          <p:cNvSpPr/>
          <p:nvPr/>
        </p:nvSpPr>
        <p:spPr>
          <a:xfrm>
            <a:off x="2771800" y="2600908"/>
            <a:ext cx="576064" cy="288032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Uma imagem contendo texto&#10;&#10;Descrição gerada automaticamente">
            <a:extLst>
              <a:ext uri="{FF2B5EF4-FFF2-40B4-BE49-F238E27FC236}">
                <a16:creationId xmlns:a16="http://schemas.microsoft.com/office/drawing/2014/main" id="{85315C1A-E3E1-4F05-9F78-B5AD3CC3C2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214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2332037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pt-BR" altLang="pt-BR" sz="2200" dirty="0">
              <a:latin typeface="Arial" panose="020B0604020202020204" pitchFamily="34" charset="0"/>
              <a:ea typeface="Calibri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r>
              <a:rPr lang="pt-BR" altLang="pt-B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Gustavo Souza</a:t>
            </a:r>
          </a:p>
          <a:p>
            <a:pPr algn="just">
              <a:buNone/>
            </a:pPr>
            <a:r>
              <a:rPr lang="pt-BR" altLang="pt-BR" sz="2200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Sócio e Diretor – Gustavo Souza Advogados Associados</a:t>
            </a:r>
          </a:p>
          <a:p>
            <a:pPr marL="0" indent="0" algn="just">
              <a:buNone/>
            </a:pPr>
            <a:r>
              <a:rPr lang="pt-BR" altLang="pt-BR" sz="2200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gustavo@gustavosouzaadvogados.adv.br</a:t>
            </a:r>
          </a:p>
          <a:p>
            <a:pPr algn="just">
              <a:buNone/>
            </a:pPr>
            <a:r>
              <a:rPr lang="pt-BR" altLang="pt-BR" sz="2200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facebook.com/</a:t>
            </a:r>
            <a:r>
              <a:rPr lang="pt-BR" altLang="pt-BR" sz="2200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gustavosouzaadvogados</a:t>
            </a:r>
            <a:endParaRPr lang="pt-BR" altLang="pt-BR" sz="2200" dirty="0">
              <a:latin typeface="Arial" panose="020B0604020202020204" pitchFamily="34" charset="0"/>
              <a:ea typeface="Calibri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r>
              <a:rPr lang="pt-BR" altLang="pt-BR" sz="2200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Instagram.com/</a:t>
            </a:r>
            <a:r>
              <a:rPr lang="pt-BR" altLang="pt-BR" sz="2200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gustavosouzaadvogados</a:t>
            </a:r>
            <a:endParaRPr lang="pt-BR" altLang="pt-BR" sz="2200" dirty="0">
              <a:latin typeface="Arial" panose="020B0604020202020204" pitchFamily="34" charset="0"/>
              <a:ea typeface="Calibri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pt-BR" altLang="pt-BR" sz="22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pt-BR" altLang="pt-BR" sz="22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D0A4F67-01B1-4B94-AB6F-72083707A4F4}"/>
              </a:ext>
            </a:extLst>
          </p:cNvPr>
          <p:cNvSpPr/>
          <p:nvPr/>
        </p:nvSpPr>
        <p:spPr>
          <a:xfrm>
            <a:off x="6228184" y="116632"/>
            <a:ext cx="2808312" cy="1483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Uma imagem contendo texto&#10;&#10;Descrição gerada automaticamente">
            <a:extLst>
              <a:ext uri="{FF2B5EF4-FFF2-40B4-BE49-F238E27FC236}">
                <a16:creationId xmlns:a16="http://schemas.microsoft.com/office/drawing/2014/main" id="{20326DC0-F7C0-4D0A-8417-34FAC21B09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859" y="152183"/>
            <a:ext cx="467882" cy="68148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24C35B2-6343-4FA3-ADA4-B07D971B8688}"/>
              </a:ext>
            </a:extLst>
          </p:cNvPr>
          <p:cNvSpPr/>
          <p:nvPr/>
        </p:nvSpPr>
        <p:spPr>
          <a:xfrm>
            <a:off x="1619672" y="704119"/>
            <a:ext cx="5350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Obrigado a todos!</a:t>
            </a:r>
          </a:p>
        </p:txBody>
      </p:sp>
    </p:spTree>
    <p:extLst>
      <p:ext uri="{BB962C8B-B14F-4D97-AF65-F5344CB8AC3E}">
        <p14:creationId xmlns:p14="http://schemas.microsoft.com/office/powerpoint/2010/main" val="40549099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1465</TotalTime>
  <Words>1803</Words>
  <Application>Microsoft Office PowerPoint</Application>
  <PresentationFormat>Apresentação na tela (4:3)</PresentationFormat>
  <Paragraphs>400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3" baseType="lpstr">
      <vt:lpstr>Arial</vt:lpstr>
      <vt:lpstr>Calibri</vt:lpstr>
      <vt:lpstr>Tema do Office</vt:lpstr>
      <vt:lpstr>Apresentação do PowerPoint</vt:lpstr>
      <vt:lpstr>       Petição inicial trabalhista</vt:lpstr>
      <vt:lpstr>       Petição inicial trabalhista</vt:lpstr>
      <vt:lpstr>       Petição inicial trabalhista</vt:lpstr>
      <vt:lpstr>       Petição inicial trabalhista</vt:lpstr>
      <vt:lpstr>       Petição inicial trabalhista</vt:lpstr>
      <vt:lpstr>       Petição inicial trabalhista</vt:lpstr>
      <vt:lpstr>       Petição inicial trabalhista</vt:lpstr>
      <vt:lpstr>       Petição inicial trabalhista</vt:lpstr>
      <vt:lpstr>Apresentação do PowerPoint</vt:lpstr>
      <vt:lpstr>       Petição inicial trabalhista</vt:lpstr>
      <vt:lpstr>       Petição inicial trabalhista</vt:lpstr>
      <vt:lpstr>       Petição inicial trabalhista</vt:lpstr>
      <vt:lpstr>              Defesa trabalhista</vt:lpstr>
      <vt:lpstr>Apresentação do PowerPoint</vt:lpstr>
      <vt:lpstr>Apresentação do PowerPoint</vt:lpstr>
      <vt:lpstr>              Defesa trabalhista</vt:lpstr>
      <vt:lpstr>              Defesa trabalhista</vt:lpstr>
      <vt:lpstr>              Defesa trabalhista</vt:lpstr>
      <vt:lpstr>              Defesa trabalhista</vt:lpstr>
      <vt:lpstr>Apresentação do PowerPoint</vt:lpstr>
      <vt:lpstr>              Defesa trabalhista</vt:lpstr>
      <vt:lpstr>              Defesa trabalhista</vt:lpstr>
      <vt:lpstr>              Defesa trabalhista</vt:lpstr>
      <vt:lpstr>              Defesa trabalhista</vt:lpstr>
      <vt:lpstr>Defesa trabalhista</vt:lpstr>
      <vt:lpstr>              Defesa trabalhista</vt:lpstr>
      <vt:lpstr>Apresentação do PowerPoint</vt:lpstr>
      <vt:lpstr>Defesa trabalhista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Charbel</dc:creator>
  <cp:lastModifiedBy>gustavo matheus</cp:lastModifiedBy>
  <cp:revision>126</cp:revision>
  <dcterms:created xsi:type="dcterms:W3CDTF">2012-05-18T19:57:51Z</dcterms:created>
  <dcterms:modified xsi:type="dcterms:W3CDTF">2019-05-10T01:03:52Z</dcterms:modified>
</cp:coreProperties>
</file>