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1"/>
  </p:notesMasterIdLst>
  <p:sldIdLst>
    <p:sldId id="256" r:id="rId2"/>
    <p:sldId id="258" r:id="rId3"/>
    <p:sldId id="267" r:id="rId4"/>
    <p:sldId id="260" r:id="rId5"/>
    <p:sldId id="277" r:id="rId6"/>
    <p:sldId id="278" r:id="rId7"/>
    <p:sldId id="279" r:id="rId8"/>
    <p:sldId id="280" r:id="rId9"/>
    <p:sldId id="281" r:id="rId10"/>
    <p:sldId id="282" r:id="rId11"/>
    <p:sldId id="259" r:id="rId12"/>
    <p:sldId id="261" r:id="rId13"/>
    <p:sldId id="262" r:id="rId14"/>
    <p:sldId id="263" r:id="rId15"/>
    <p:sldId id="264" r:id="rId16"/>
    <p:sldId id="266" r:id="rId17"/>
    <p:sldId id="268" r:id="rId18"/>
    <p:sldId id="269" r:id="rId19"/>
    <p:sldId id="270" r:id="rId20"/>
    <p:sldId id="271" r:id="rId21"/>
    <p:sldId id="272" r:id="rId22"/>
    <p:sldId id="273" r:id="rId23"/>
    <p:sldId id="283" r:id="rId24"/>
    <p:sldId id="284" r:id="rId25"/>
    <p:sldId id="285" r:id="rId26"/>
    <p:sldId id="286" r:id="rId27"/>
    <p:sldId id="287" r:id="rId28"/>
    <p:sldId id="288" r:id="rId29"/>
    <p:sldId id="275" r:id="rId3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E6E7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8" d="100"/>
          <a:sy n="88" d="100"/>
        </p:scale>
        <p:origin x="-8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11DD3D-D551-430A-B140-8FEC29FA8D7F}" type="datetimeFigureOut">
              <a:rPr lang="pt-BR" smtClean="0"/>
              <a:pPr/>
              <a:t>09/05/2019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E98BA-89EB-46D2-AD34-1A93FEAF028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18456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E98BA-89EB-46D2-AD34-1A93FEAF0285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43220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0A58-2B72-42E7-B593-20B3AA17FA59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8707-D176-4BD7-BE08-B4929A7F2A95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D873C-E124-46B6-9067-90B31657606A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656-352A-49D2-B8B4-3E39F4925907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DCBE6-DB42-4AEE-80CD-718ED6CA2BC6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230BE-1816-43D4-9F4A-2918C37B7C11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93DD1-D4F6-4FFD-8DEB-281478C014BB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C0CDB-2B0C-4460-91C6-9CE675E3A815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7EDE-029C-4EE4-9D3F-0BCC3F57B273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AB0A-A58A-41EF-BF0A-E4479F29DA7C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3FEB8-13FE-4A2A-8B07-A67DD649BC35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3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EC17BF6-A1E6-4CE0-A65B-C3EDCD57357D}" type="datetime1">
              <a:rPr lang="pt-BR" smtClean="0"/>
              <a:pPr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AA5962B-EAC9-439A-9701-3E9DE82D22F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59532" y="116632"/>
            <a:ext cx="8568952" cy="2815953"/>
          </a:xfrm>
        </p:spPr>
        <p:txBody>
          <a:bodyPr/>
          <a:lstStyle/>
          <a:p>
            <a:r>
              <a:rPr lang="pt-BR" sz="5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Advocacia </a:t>
            </a:r>
            <a:r>
              <a:rPr lang="pt-BR" sz="5800" dirty="0" smtClean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Trabalhista: </a:t>
            </a:r>
            <a:r>
              <a:rPr lang="pt-BR" sz="4800" dirty="0" smtClean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perspectivas e desafios.</a:t>
            </a:r>
            <a:endParaRPr lang="pt-BR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3091463"/>
            <a:ext cx="88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00000"/>
                </a:solidFill>
              </a:rPr>
              <a:t>O empreendedorismo </a:t>
            </a:r>
            <a:r>
              <a:rPr lang="pt-BR" sz="3200" dirty="0" smtClean="0">
                <a:solidFill>
                  <a:srgbClr val="C00000"/>
                </a:solidFill>
              </a:rPr>
              <a:t>como </a:t>
            </a:r>
            <a:r>
              <a:rPr lang="pt-BR" sz="3200" dirty="0">
                <a:solidFill>
                  <a:srgbClr val="C00000"/>
                </a:solidFill>
              </a:rPr>
              <a:t>palavra de ordem para o sucesso</a:t>
            </a:r>
          </a:p>
        </p:txBody>
      </p:sp>
    </p:spTree>
    <p:extLst>
      <p:ext uri="{BB962C8B-B14F-4D97-AF65-F5344CB8AC3E}">
        <p14:creationId xmlns:p14="http://schemas.microsoft.com/office/powerpoint/2010/main" xmlns="" val="207907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DESAFIOS DO NOVO ADVOGADO</a:t>
            </a:r>
            <a:endParaRPr lang="pt-BR" sz="4400" b="1" u="sng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5040560"/>
          </a:xfrm>
        </p:spPr>
        <p:txBody>
          <a:bodyPr>
            <a:noAutofit/>
          </a:bodyPr>
          <a:lstStyle/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solidFill>
                  <a:schemeClr val="accent1">
                    <a:lumMod val="75000"/>
                  </a:schemeClr>
                </a:solidFill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Brasil: País com maior nº de faculdades de direito.</a:t>
            </a:r>
          </a:p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Mercado: bastante competitivo e </a:t>
            </a:r>
            <a:r>
              <a:rPr lang="pt-BR" sz="2100" b="1" dirty="0" smtClean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escasso (1.088.992 advogados).</a:t>
            </a:r>
            <a:endParaRPr lang="pt-BR" sz="2100" b="1" dirty="0">
              <a:latin typeface="Palatino Linotype (Corpo)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solidFill>
                  <a:schemeClr val="accent1">
                    <a:lumMod val="75000"/>
                  </a:schemeClr>
                </a:solidFill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Jovens: não tem medo de se arriscar e de trocar de colocação, mas não sabem distinguir insistência de persistência e acabam por desistir.</a:t>
            </a:r>
          </a:p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Negócio: escritório deve ser </a:t>
            </a:r>
            <a:r>
              <a:rPr lang="pt-BR" sz="2100" b="1" dirty="0" smtClean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tratado </a:t>
            </a:r>
            <a:r>
              <a:rPr lang="pt-BR" sz="2100" b="1" dirty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como um negócio.</a:t>
            </a:r>
          </a:p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solidFill>
                  <a:schemeClr val="accent1">
                    <a:lumMod val="75000"/>
                  </a:schemeClr>
                </a:solidFill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Nova vertente da atividade jurídica: visão ampliada, conhecimentos e habilidades específicas (do negócio, do mercado, da economia, da tecnologia necessária) além de CONFIANÇA.</a:t>
            </a:r>
          </a:p>
          <a:p>
            <a:pPr marL="712788" algn="just">
              <a:lnSpc>
                <a:spcPct val="100000"/>
              </a:lnSpc>
              <a:buClrTx/>
            </a:pPr>
            <a:r>
              <a:rPr lang="pt-BR" sz="2100" b="1" dirty="0">
                <a:latin typeface="Palatino Linotype (Corpo)"/>
                <a:ea typeface="Tahoma" panose="020B0604030504040204" pitchFamily="34" charset="0"/>
                <a:cs typeface="Tahoma" panose="020B0604030504040204" pitchFamily="34" charset="0"/>
              </a:rPr>
              <a:t>Figura requerida hoje: advogado orientador, conselheiro, mediador, negociador, condutor de negócios, criativo, inovador e acima de tudo EMPREENDEDOR.</a:t>
            </a:r>
          </a:p>
          <a:p>
            <a:pPr algn="just"/>
            <a:endParaRPr lang="pt-BR" sz="2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F88AEEEF-6253-4B11-92FA-6F7947250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9801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296144"/>
          </a:xfrm>
        </p:spPr>
        <p:txBody>
          <a:bodyPr/>
          <a:lstStyle/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PILARES </a:t>
            </a:r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EMPREENDEDORISMO JURÍDICO</a:t>
            </a:r>
            <a:endParaRPr lang="pt-BR" sz="3000" b="1" u="sng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 (Corpo)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88840"/>
            <a:ext cx="8739677" cy="4752528"/>
          </a:xfrm>
        </p:spPr>
        <p:txBody>
          <a:bodyPr>
            <a:noAutofit/>
          </a:bodyPr>
          <a:lstStyle/>
          <a:p>
            <a:pPr lvl="8">
              <a:lnSpc>
                <a:spcPct val="150000"/>
              </a:lnSpc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Visão</a:t>
            </a:r>
          </a:p>
          <a:p>
            <a:pPr lvl="8">
              <a:lnSpc>
                <a:spcPct val="150000"/>
              </a:lnSpc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 Coragem</a:t>
            </a:r>
          </a:p>
          <a:p>
            <a:pPr lvl="8">
              <a:lnSpc>
                <a:spcPct val="150000"/>
              </a:lnSpc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 Competência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AC952CB4-5E87-4AE3-A247-4560A4BCE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3</a:t>
            </a:fld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793709"/>
            <a:ext cx="3240360" cy="243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9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95536" y="1268760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pt-BR" sz="5000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64303" y="620688"/>
            <a:ext cx="8229600" cy="5760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pt-BR" sz="4800" dirty="0" smtClean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pt-BR" sz="4800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r>
              <a:rPr lang="pt-BR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VOCÊ </a:t>
            </a:r>
            <a:r>
              <a:rPr lang="pt-BR" sz="4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ESTÁ </a:t>
            </a:r>
            <a:endParaRPr lang="pt-BR" sz="4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pPr marL="0" indent="0" algn="ctr">
              <a:buNone/>
            </a:pPr>
            <a:r>
              <a:rPr lang="pt-BR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PREPARADO?</a:t>
            </a:r>
          </a:p>
          <a:p>
            <a:pPr marL="0" indent="0" algn="ctr">
              <a:buNone/>
            </a:pPr>
            <a:r>
              <a:rPr lang="pt-BR" sz="4800" dirty="0" smtClean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pt-BR" sz="3500" dirty="0" smtClean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Sabia que somente 20% dos ADVOGADOS alcançam o sucesso.</a:t>
            </a:r>
            <a:endParaRPr lang="pt-BR" sz="35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AC952CB4-5E87-4AE3-A247-4560A4BCE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5151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101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5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67544" y="548680"/>
            <a:ext cx="8208912" cy="3654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</a:pPr>
            <a:endParaRPr lang="pt-BR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endParaRPr lang="pt-BR" sz="25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endParaRPr lang="pt-BR" sz="25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pt-BR" sz="59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NÃO ADIANTA RECLAMAR</a:t>
            </a:r>
            <a:r>
              <a:rPr lang="pt-BR" sz="2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/>
            </a:r>
            <a:br>
              <a:rPr lang="pt-BR" sz="2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pt-BR" sz="4000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É preciso agir!</a:t>
            </a:r>
            <a:endParaRPr lang="pt-BR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76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229600" cy="253630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pt-BR" sz="4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ADVOGADOS DEVEM CONCORRER OU SEREM PARCEIROS?</a:t>
            </a:r>
            <a:endParaRPr lang="pt-BR" sz="4800" b="1" u="sng" dirty="0">
              <a:solidFill>
                <a:srgbClr val="C00000"/>
              </a:solidFill>
              <a:effectLst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0164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7</a:t>
            </a:fld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-252536" y="1844824"/>
            <a:ext cx="957706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QUE MERCADOS N</a:t>
            </a:r>
            <a:r>
              <a:rPr lang="pt-BR" sz="5000" dirty="0" smtClean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OVOS </a:t>
            </a:r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OS ADVOGADOS PODEM ATUAR: </a:t>
            </a:r>
            <a:r>
              <a:rPr lang="pt-BR" sz="4500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digital, energia, arbitragem e </a:t>
            </a:r>
            <a:endParaRPr lang="pt-BR" sz="4500" dirty="0" smtClean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ctr"/>
            <a:r>
              <a:rPr lang="pt-BR" sz="4500" dirty="0" smtClean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mediação</a:t>
            </a:r>
            <a:r>
              <a:rPr lang="pt-BR" sz="4500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, meio ambiente?</a:t>
            </a:r>
            <a:endParaRPr lang="pt-BR" sz="4500" dirty="0"/>
          </a:p>
        </p:txBody>
      </p:sp>
    </p:spTree>
    <p:extLst>
      <p:ext uri="{BB962C8B-B14F-4D97-AF65-F5344CB8AC3E}">
        <p14:creationId xmlns:p14="http://schemas.microsoft.com/office/powerpoint/2010/main" xmlns="" val="196494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8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-108520" y="1128586"/>
            <a:ext cx="90730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ADVOGADO TEM QUE TER PLANEJAMENTO ESTRATÉTIGO</a:t>
            </a:r>
            <a:endParaRPr lang="pt-BR" sz="5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70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395536" y="476672"/>
            <a:ext cx="8496944" cy="5583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20000"/>
              </a:spcBef>
            </a:pPr>
            <a:r>
              <a:rPr lang="pt-BR" sz="3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 ADVOCACIA NO SÉCULO </a:t>
            </a:r>
            <a:r>
              <a:rPr lang="pt-BR" sz="3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XXI</a:t>
            </a:r>
            <a:endParaRPr lang="pt-BR" sz="2800" dirty="0" smtClean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just" fontAlgn="base">
              <a:spcBef>
                <a:spcPct val="20000"/>
              </a:spcBef>
            </a:pPr>
            <a:endParaRPr lang="pt-BR" sz="2800" dirty="0" smtClean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M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ercado 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bastante competitivo e escasso: </a:t>
            </a:r>
            <a:r>
              <a:rPr lang="pt-BR" sz="2200" b="1" dirty="0">
                <a:solidFill>
                  <a:schemeClr val="accent1">
                    <a:lumMod val="75000"/>
                  </a:schemeClr>
                </a:solidFill>
              </a:rPr>
              <a:t>Não seja mais </a:t>
            </a: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um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uitos 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advogados desistem, trocam de carreira ou optam por concursos: </a:t>
            </a: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Persista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É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preciso ir além, desenvolver conhecimentos e habilidades específicas: </a:t>
            </a:r>
            <a:r>
              <a:rPr lang="pt-BR" sz="2200" b="1" dirty="0">
                <a:solidFill>
                  <a:schemeClr val="accent1">
                    <a:lumMod val="75000"/>
                  </a:schemeClr>
                </a:solidFill>
              </a:rPr>
              <a:t>Conheça-se </a:t>
            </a: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mais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eja 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 melhor: </a:t>
            </a:r>
            <a:r>
              <a:rPr lang="pt-BR" sz="2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Sim, você </a:t>
            </a: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pode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eja 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diferente: </a:t>
            </a:r>
            <a:r>
              <a:rPr lang="pt-BR" sz="2200" b="1" dirty="0">
                <a:solidFill>
                  <a:schemeClr val="accent1">
                    <a:lumMod val="75000"/>
                  </a:schemeClr>
                </a:solidFill>
              </a:rPr>
              <a:t>Tenha um </a:t>
            </a: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diferencial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nove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pt-BR" sz="2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Tenha ideias </a:t>
            </a: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novas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eja </a:t>
            </a:r>
            <a:r>
              <a:rPr lang="pt-BR" sz="2200" dirty="0">
                <a:solidFill>
                  <a:schemeClr val="accent1">
                    <a:lumMod val="75000"/>
                  </a:schemeClr>
                </a:solidFill>
              </a:rPr>
              <a:t>mais do que seus </a:t>
            </a:r>
            <a:r>
              <a:rPr lang="pt-BR" sz="2200" dirty="0" smtClean="0">
                <a:solidFill>
                  <a:schemeClr val="accent1">
                    <a:lumMod val="75000"/>
                  </a:schemeClr>
                </a:solidFill>
              </a:rPr>
              <a:t>concorrentes!</a:t>
            </a: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2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enha 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 foco </a:t>
            </a:r>
            <a:r>
              <a:rPr lang="pt-BR" sz="2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do cliente 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 não </a:t>
            </a:r>
            <a:r>
              <a:rPr lang="pt-BR" sz="2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no cliente</a:t>
            </a:r>
            <a:r>
              <a:rPr lang="pt-BR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!</a:t>
            </a:r>
            <a:endParaRPr lang="pt-BR" sz="2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42900" indent="-342900" algn="just" fontAlgn="base">
              <a:spcBef>
                <a:spcPct val="20000"/>
              </a:spcBef>
              <a:buFont typeface="Arial" pitchFamily="34" charset="0"/>
              <a:buChar char="•"/>
            </a:pPr>
            <a:endParaRPr lang="pt-BR" sz="2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70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10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67544" y="620688"/>
            <a:ext cx="849694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20000"/>
              </a:spcBef>
            </a:pP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ATENDA AS </a:t>
            </a:r>
            <a:r>
              <a:rPr lang="pt-BR" sz="36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EXPECTATIVAS</a:t>
            </a:r>
            <a:r>
              <a:rPr lang="pt-BR" sz="36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SEU CLIENTE!</a:t>
            </a:r>
            <a:endParaRPr lang="pt-BR" sz="3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Times New Roman" pitchFamily="18" charset="0"/>
            </a:endParaRPr>
          </a:p>
          <a:p>
            <a:pPr algn="just" fontAlgn="base">
              <a:spcBef>
                <a:spcPct val="20000"/>
              </a:spcBef>
            </a:pPr>
            <a:endParaRPr lang="pt-BR" sz="2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091755"/>
            <a:ext cx="1696800" cy="3016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2091755"/>
            <a:ext cx="1696800" cy="3016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1" y="2080057"/>
            <a:ext cx="1703380" cy="30282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420888"/>
            <a:ext cx="1080120" cy="1543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8363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07504"/>
          </a:xfrm>
        </p:spPr>
        <p:txBody>
          <a:bodyPr/>
          <a:lstStyle/>
          <a:p>
            <a:r>
              <a:rPr lang="pt-BR" sz="5000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O novo advogado trabalhista</a:t>
            </a:r>
            <a:endParaRPr lang="pt-BR" sz="5000" b="1" u="sng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968552"/>
          </a:xfrm>
        </p:spPr>
        <p:txBody>
          <a:bodyPr>
            <a:normAutofit/>
          </a:bodyPr>
          <a:lstStyle/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latin typeface="Sylfaen" panose="010A0502050306030303" pitchFamily="18" charset="0"/>
              </a:rPr>
              <a:t>Minha história</a:t>
            </a:r>
          </a:p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Visão geral do segmento trabalhista</a:t>
            </a:r>
          </a:p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latin typeface="Sylfaen" panose="010A0502050306030303" pitchFamily="18" charset="0"/>
              </a:rPr>
              <a:t>Oportunidades de mercado</a:t>
            </a:r>
          </a:p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Desafios da escolha</a:t>
            </a:r>
          </a:p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latin typeface="Sylfaen" panose="010A0502050306030303" pitchFamily="18" charset="0"/>
              </a:rPr>
              <a:t>Cursos de aperfeiçoamento</a:t>
            </a:r>
          </a:p>
          <a:p>
            <a:pPr marL="1438275" indent="-514350">
              <a:lnSpc>
                <a:spcPct val="100000"/>
              </a:lnSpc>
              <a:buFont typeface="+mj-lt"/>
              <a:buAutoNum type="arabicPeriod"/>
            </a:pPr>
            <a:r>
              <a:rPr lang="pt-BR" sz="3200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Lucratividade da escolha: curto/médio/longo prazos</a:t>
            </a:r>
            <a:r>
              <a:rPr lang="pt-BR" sz="3200" dirty="0">
                <a:latin typeface="Sylfaen" panose="010A0502050306030303" pitchFamily="18" charset="0"/>
              </a:rPr>
              <a:t/>
            </a:r>
            <a:br>
              <a:rPr lang="pt-BR" sz="3200" dirty="0">
                <a:latin typeface="Sylfaen" panose="010A0502050306030303" pitchFamily="18" charset="0"/>
              </a:rPr>
            </a:br>
            <a:endParaRPr lang="pt-BR" sz="3200" dirty="0">
              <a:latin typeface="Sylfaen" panose="010A0502050306030303" pitchFamily="18" charset="0"/>
            </a:endParaRP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endParaRPr lang="pt-BR" i="1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A4E94B7C-DE2F-409D-B0C1-6820B9022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0658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VISÃO GERAL DA ÁREA TRABALHISTA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="" xmlns:a16="http://schemas.microsoft.com/office/drawing/2014/main" id="{4A4C7777-B90D-4E6A-8706-EFBB55588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12</a:t>
            </a:fld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Reforma Trabalhista</a:t>
            </a:r>
          </a:p>
          <a:p>
            <a:r>
              <a:rPr lang="pt-BR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Novo 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perfil do advogado trabalhista</a:t>
            </a: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Novo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perfil do reclamante </a:t>
            </a:r>
          </a:p>
          <a:p>
            <a:r>
              <a:rPr lang="pt-BR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Novas 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necessidades das empresas</a:t>
            </a: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Novo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perfil da advocacia trabalhista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114670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="" xmlns:a16="http://schemas.microsoft.com/office/drawing/2014/main" id="{4C4EDF75-8B57-4712-AE65-27E8633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-21771" y="980728"/>
            <a:ext cx="93245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ANÁLISE DE MERCADO</a:t>
            </a:r>
            <a:b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 (OPORTUNIDADES)</a:t>
            </a:r>
            <a:endParaRPr lang="pt-BR" sz="5000" dirty="0"/>
          </a:p>
        </p:txBody>
      </p:sp>
      <p:sp>
        <p:nvSpPr>
          <p:cNvPr id="4" name="Retângulo 3"/>
          <p:cNvSpPr/>
          <p:nvPr/>
        </p:nvSpPr>
        <p:spPr>
          <a:xfrm>
            <a:off x="1691680" y="3212976"/>
            <a:ext cx="73448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-Reclamações trabalhistas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</a:t>
            </a: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Defesas e assessoria Consultiva e Contenciosa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</a:t>
            </a:r>
            <a:r>
              <a:rPr lang="pt-BR" sz="32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Compliance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Trabalhista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</a:t>
            </a: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Atuação em ambos os polos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-Links com outras áreas de atuação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</a:t>
            </a: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Produtos (CRIATIVIDADE)</a:t>
            </a:r>
          </a:p>
        </p:txBody>
      </p:sp>
    </p:spTree>
    <p:extLst>
      <p:ext uri="{BB962C8B-B14F-4D97-AF65-F5344CB8AC3E}">
        <p14:creationId xmlns:p14="http://schemas.microsoft.com/office/powerpoint/2010/main" xmlns="" val="230307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543346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LUCRATIVIDADE </a:t>
            </a:r>
            <a:b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pt-BR" sz="50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DA </a:t>
            </a:r>
            <a:r>
              <a:rPr lang="pt-BR" sz="5000" dirty="0" smtClean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ESCOLHA</a:t>
            </a:r>
          </a:p>
          <a:p>
            <a:pPr marL="0" indent="0" algn="just">
              <a:buNone/>
            </a:pPr>
            <a:endParaRPr lang="pt-BR" sz="2000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pt-BR" sz="2000" dirty="0" smtClean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pt-BR" sz="2800" dirty="0">
                <a:solidFill>
                  <a:schemeClr val="accent1"/>
                </a:solidFill>
                <a:latin typeface="Sylfaen" panose="010A0502050306030303" pitchFamily="18" charset="0"/>
              </a:rPr>
              <a:t>-Investimento</a:t>
            </a:r>
          </a:p>
          <a:p>
            <a:r>
              <a:rPr lang="pt-BR" sz="2800" dirty="0">
                <a:latin typeface="Sylfaen" panose="010A0502050306030303" pitchFamily="18" charset="0"/>
              </a:rPr>
              <a:t>-Nicho</a:t>
            </a:r>
          </a:p>
          <a:p>
            <a:r>
              <a:rPr lang="pt-BR" sz="2800" dirty="0">
                <a:solidFill>
                  <a:schemeClr val="accent1"/>
                </a:solidFill>
                <a:latin typeface="Sylfaen" panose="010A0502050306030303" pitchFamily="18" charset="0"/>
              </a:rPr>
              <a:t>-Produto (daqui a pouco)</a:t>
            </a:r>
          </a:p>
          <a:p>
            <a:r>
              <a:rPr lang="pt-BR" sz="2800" dirty="0">
                <a:latin typeface="Sylfaen" panose="010A0502050306030303" pitchFamily="18" charset="0"/>
              </a:rPr>
              <a:t>-Reclamante</a:t>
            </a:r>
          </a:p>
          <a:p>
            <a:r>
              <a:rPr lang="pt-BR" sz="2800" dirty="0">
                <a:solidFill>
                  <a:schemeClr val="accent1"/>
                </a:solidFill>
                <a:latin typeface="Sylfaen" panose="010A0502050306030303" pitchFamily="18" charset="0"/>
              </a:rPr>
              <a:t>-Empresas</a:t>
            </a:r>
          </a:p>
          <a:p>
            <a:r>
              <a:rPr lang="pt-BR" sz="2800" dirty="0">
                <a:latin typeface="Sylfaen" panose="010A0502050306030303" pitchFamily="18" charset="0"/>
              </a:rPr>
              <a:t>-Reclamadas</a:t>
            </a:r>
          </a:p>
          <a:p>
            <a:pPr marL="0" indent="0" algn="just">
              <a:buNone/>
            </a:pPr>
            <a:endParaRPr lang="pt-BR" sz="2000" dirty="0">
              <a:solidFill>
                <a:schemeClr val="tx1"/>
              </a:solidFill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="" xmlns:a16="http://schemas.microsoft.com/office/drawing/2014/main" id="{8F320D59-9184-4F2B-B826-6604E51DB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14</a:t>
            </a:fld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2960020" y="1844824"/>
            <a:ext cx="3223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Curto / Médio / Longo Prazos</a:t>
            </a:r>
          </a:p>
        </p:txBody>
      </p:sp>
    </p:spTree>
    <p:extLst>
      <p:ext uri="{BB962C8B-B14F-4D97-AF65-F5344CB8AC3E}">
        <p14:creationId xmlns:p14="http://schemas.microsoft.com/office/powerpoint/2010/main" xmlns="" val="123750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600200"/>
          </a:xfrm>
        </p:spPr>
        <p:txBody>
          <a:bodyPr/>
          <a:lstStyle/>
          <a:p>
            <a:r>
              <a:rPr lang="pt-BR" sz="4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DICAS E RECOMENDAÇÕES </a:t>
            </a:r>
            <a:br>
              <a:rPr lang="pt-BR" sz="4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</a:br>
            <a:r>
              <a:rPr lang="pt-BR" sz="4800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AOS INICIANTES</a:t>
            </a:r>
            <a:endParaRPr lang="pt-BR" sz="5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412975"/>
          </a:xfrm>
        </p:spPr>
        <p:txBody>
          <a:bodyPr>
            <a:normAutofit lnSpcReduction="10000"/>
          </a:bodyPr>
          <a:lstStyle/>
          <a:p>
            <a:r>
              <a:rPr lang="pt-BR" dirty="0">
                <a:latin typeface="Sylfaen" panose="010A0502050306030303" pitchFamily="18" charset="0"/>
              </a:rPr>
              <a:t>-Estude, mas não só isso (para começar, feito é melhor do que perfeito)</a:t>
            </a:r>
          </a:p>
          <a:p>
            <a:r>
              <a:rPr lang="pt-BR" dirty="0">
                <a:latin typeface="Sylfaen" panose="010A0502050306030303" pitchFamily="18" charset="0"/>
              </a:rPr>
              <a:t>-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Confie em você e coloque a cara para bater</a:t>
            </a:r>
          </a:p>
          <a:p>
            <a:r>
              <a:rPr lang="pt-BR" dirty="0">
                <a:latin typeface="Sylfaen" panose="010A0502050306030303" pitchFamily="18" charset="0"/>
              </a:rPr>
              <a:t>-Assista muita audiência</a:t>
            </a:r>
          </a:p>
          <a:p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-Vá ao fórum</a:t>
            </a:r>
          </a:p>
          <a:p>
            <a:r>
              <a:rPr lang="pt-BR" dirty="0">
                <a:latin typeface="Sylfaen" panose="010A0502050306030303" pitchFamily="18" charset="0"/>
              </a:rPr>
              <a:t>-Leia processos</a:t>
            </a:r>
          </a:p>
          <a:p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-Faça você mesmo</a:t>
            </a:r>
          </a:p>
          <a:p>
            <a:r>
              <a:rPr lang="pt-BR" dirty="0">
                <a:latin typeface="Sylfaen" panose="010A0502050306030303" pitchFamily="18" charset="0"/>
              </a:rPr>
              <a:t>-Vai errar muito! E tudo bem!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8B0EC5D0-1623-4BF3-BF14-DAE118D04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7604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496944" cy="2880320"/>
          </a:xfrm>
        </p:spPr>
        <p:txBody>
          <a:bodyPr/>
          <a:lstStyle/>
          <a:p>
            <a:r>
              <a:rPr lang="pt-BR" sz="6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anose="020E0802040304020204" pitchFamily="34" charset="0"/>
              </a:rPr>
              <a:t>MARKETING JURÍDICO</a:t>
            </a:r>
          </a:p>
        </p:txBody>
      </p:sp>
    </p:spTree>
    <p:extLst>
      <p:ext uri="{BB962C8B-B14F-4D97-AF65-F5344CB8AC3E}">
        <p14:creationId xmlns:p14="http://schemas.microsoft.com/office/powerpoint/2010/main" xmlns="" val="222625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848872" cy="1667271"/>
          </a:xfrm>
        </p:spPr>
        <p:txBody>
          <a:bodyPr/>
          <a:lstStyle/>
          <a:p>
            <a:r>
              <a:rPr lang="pt-BR" sz="4000" dirty="0"/>
              <a:t>DEFININDO ESTRATÉGIAS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t-BR" b="1" dirty="0">
                <a:solidFill>
                  <a:schemeClr val="accent1">
                    <a:lumMod val="50000"/>
                  </a:schemeClr>
                </a:solidFill>
              </a:rPr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5536" y="1412776"/>
            <a:ext cx="8640960" cy="496855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t-BR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PERGUNTAS IMPORTANTES</a:t>
            </a:r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algn="l"/>
            <a:endParaRPr lang="pt-BR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9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ea typeface="Tahoma" panose="020B0604030504040204" pitchFamily="34" charset="0"/>
                <a:cs typeface="Tahoma" panose="020B0604030504040204" pitchFamily="34" charset="0"/>
              </a:rPr>
              <a:t>Qual o seu propósito com a Advocacia?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Como o seu escritório irá ajudar seus clientes?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ea typeface="Tahoma" panose="020B0604030504040204" pitchFamily="34" charset="0"/>
                <a:cs typeface="Tahoma" panose="020B0604030504040204" pitchFamily="34" charset="0"/>
              </a:rPr>
              <a:t>Quem são seus clientes?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Quais problemas seus clientes enfrentam?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ea typeface="Tahoma" panose="020B0604030504040204" pitchFamily="34" charset="0"/>
                <a:cs typeface="Tahoma" panose="020B0604030504040204" pitchFamily="34" charset="0"/>
              </a:rPr>
              <a:t>Quais soluções você pode apresentar/ seus produtos?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Quanto eles estão dispostos a pagar por suas soluções?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ea typeface="Tahoma" panose="020B0604030504040204" pitchFamily="34" charset="0"/>
                <a:cs typeface="Tahoma" panose="020B0604030504040204" pitchFamily="34" charset="0"/>
              </a:rPr>
              <a:t>Quais serão seus diferenciais para superar a concorrência?</a:t>
            </a:r>
          </a:p>
          <a:p>
            <a:pPr marL="550926" indent="-514350" algn="just"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Quais serão as </a:t>
            </a:r>
            <a:r>
              <a:rPr lang="pt-BR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ESTRATÉGIAS ADEQUADAS </a:t>
            </a:r>
            <a:r>
              <a:rPr lang="pt-BR" sz="3200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para o modelo de escritório?</a:t>
            </a:r>
          </a:p>
          <a:p>
            <a:pPr marL="36576" algn="l"/>
            <a:r>
              <a:rPr lang="pt-BR" sz="2800" dirty="0" smtClean="0"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                     </a:t>
            </a:r>
            <a:r>
              <a:rPr lang="pt-BR" sz="2800" dirty="0" smtClean="0">
                <a:solidFill>
                  <a:schemeClr val="tx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E </a:t>
            </a:r>
            <a:r>
              <a:rPr lang="pt-BR" sz="2800" dirty="0">
                <a:solidFill>
                  <a:schemeClr val="tx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a pergunta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mais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importante</a:t>
            </a:r>
            <a:r>
              <a:rPr lang="pt-B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142354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18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-4789040" y="764704"/>
            <a:ext cx="18002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CLIENTE </a:t>
            </a:r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CONTRATAR O 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ESCRITÓRIO?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3356992"/>
            <a:ext cx="3098688" cy="2065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19309" y="3568030"/>
            <a:ext cx="3589195" cy="18771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04864"/>
            <a:ext cx="2088232" cy="3499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4067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19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-33266" y="205131"/>
            <a:ext cx="939227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AÇÕES ESTRATÉGICAS PARA </a:t>
            </a:r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CONQUISTA</a:t>
            </a:r>
          </a:p>
          <a:p>
            <a:pPr algn="ctr"/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</a:t>
            </a:r>
            <a:r>
              <a:rPr lang="pt-BR" sz="3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E </a:t>
            </a:r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FIDELIZAÇÃO </a:t>
            </a:r>
            <a:r>
              <a:rPr lang="pt-BR" sz="3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DE CLIENTES</a:t>
            </a:r>
            <a:endParaRPr lang="pt-BR" sz="3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83568" y="1916832"/>
            <a:ext cx="7632848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Ações direcionadas e constantes;</a:t>
            </a:r>
          </a:p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Ações estratégicas;</a:t>
            </a:r>
          </a:p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Criatividade e Ousadia;</a:t>
            </a:r>
          </a:p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Coragem e perca a vergonha; sem medo!</a:t>
            </a:r>
          </a:p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Persistência</a:t>
            </a:r>
          </a:p>
          <a:p>
            <a:pPr lvl="1" indent="-322263" algn="just">
              <a:lnSpc>
                <a:spcPct val="100000"/>
              </a:lnSpc>
              <a:buFont typeface="Century Gothic" panose="020B0502020202020204" pitchFamily="34" charset="0"/>
              <a:buChar char="−"/>
            </a:pPr>
            <a:r>
              <a:rPr lang="pt-BR" sz="35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Marketing jurídico</a:t>
            </a:r>
            <a:endParaRPr lang="pt-BR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4849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20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043608" y="726367"/>
            <a:ext cx="6967228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sz="48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anose="020E0802040304020204" pitchFamily="34" charset="0"/>
            </a:endParaRPr>
          </a:p>
          <a:p>
            <a:endParaRPr lang="pt-B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anose="020E0802040304020204" pitchFamily="34" charset="0"/>
            </a:endParaRPr>
          </a:p>
          <a:p>
            <a:endParaRPr lang="pt-BR" sz="48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anose="020E0802040304020204" pitchFamily="34" charset="0"/>
            </a:endParaRPr>
          </a:p>
          <a:p>
            <a:r>
              <a:rPr lang="pt-B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anose="020E0802040304020204" pitchFamily="34" charset="0"/>
              </a:rPr>
              <a:t>AUTOCONHECIMENTO</a:t>
            </a:r>
            <a:endParaRPr lang="pt-B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12133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21</a:t>
            </a:fld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460918" y="980728"/>
            <a:ext cx="892899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O QUE É </a:t>
            </a:r>
            <a:r>
              <a:rPr lang="pt-BR" sz="3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SUCESSO</a:t>
            </a:r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PARA VOCÊ?</a:t>
            </a:r>
          </a:p>
          <a:p>
            <a:endParaRPr lang="pt-BR" sz="3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O QUE TE MOVE </a:t>
            </a:r>
            <a:r>
              <a:rPr lang="pt-BR" sz="3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DIARIAMENTE</a:t>
            </a:r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?</a:t>
            </a:r>
          </a:p>
          <a:p>
            <a:endParaRPr lang="pt-BR" sz="3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QUAIS SÃO AS SUAS </a:t>
            </a:r>
            <a:r>
              <a:rPr lang="pt-BR" sz="3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DIFICULDADES</a:t>
            </a:r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?</a:t>
            </a:r>
          </a:p>
          <a:p>
            <a:endParaRPr lang="pt-BR" sz="3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QUAIS SÃO OS SEUS </a:t>
            </a:r>
            <a:r>
              <a:rPr lang="pt-BR" sz="3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MEDOS E FRAQUEZAS</a:t>
            </a:r>
            <a:r>
              <a:rPr lang="pt-BR" sz="3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13799110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22</a:t>
            </a:fld>
            <a:endParaRPr lang="pt-BR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7328" y="1340768"/>
            <a:ext cx="9416229" cy="4248472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10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Quais são seus pontos fortes?</a:t>
            </a:r>
          </a:p>
          <a:p>
            <a:pPr marL="0" indent="0">
              <a:buFont typeface="Arial" pitchFamily="34" charset="0"/>
              <a:buNone/>
            </a:pPr>
            <a:endParaRPr lang="pt-BR" sz="100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t-BR" sz="10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Em que você é bom?</a:t>
            </a:r>
          </a:p>
          <a:p>
            <a:pPr marL="0" indent="0">
              <a:buFont typeface="Arial" pitchFamily="34" charset="0"/>
              <a:buNone/>
            </a:pPr>
            <a:endParaRPr lang="pt-BR" sz="10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t-BR" sz="10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Quem sou eu?</a:t>
            </a:r>
          </a:p>
          <a:p>
            <a:pPr marL="0" indent="0">
              <a:buFont typeface="Arial" pitchFamily="34" charset="0"/>
              <a:buNone/>
            </a:pPr>
            <a:r>
              <a:rPr lang="pt-BR" sz="10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      </a:t>
            </a:r>
          </a:p>
          <a:p>
            <a:pPr marL="0" indent="0">
              <a:buFont typeface="Arial" pitchFamily="34" charset="0"/>
              <a:buNone/>
            </a:pPr>
            <a:r>
              <a:rPr lang="pt-BR" sz="10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Como cheguei até aqui?</a:t>
            </a:r>
          </a:p>
          <a:p>
            <a:pPr marL="0" indent="0">
              <a:buFont typeface="Arial" pitchFamily="34" charset="0"/>
              <a:buNone/>
            </a:pPr>
            <a:endParaRPr lang="pt-BR" sz="100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pt-BR" sz="4000" dirty="0">
              <a:latin typeface="Sylfaen" panose="010A050205030603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2564904"/>
            <a:ext cx="3529608" cy="238248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508104" y="2195572"/>
            <a:ext cx="3601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Use a sua história a seu favor...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1124283"/>
            <a:ext cx="1152589" cy="1152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656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23</a:t>
            </a:fld>
            <a:endParaRPr lang="pt-BR"/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467544" y="908720"/>
            <a:ext cx="8540677" cy="50405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pt-BR" sz="6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É POSSÍVEL TER </a:t>
            </a:r>
            <a:r>
              <a:rPr lang="pt-BR" sz="6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SUCESSO</a:t>
            </a:r>
          </a:p>
          <a:p>
            <a:pPr algn="ctr">
              <a:buFont typeface="Arial" pitchFamily="34" charset="0"/>
              <a:buNone/>
            </a:pPr>
            <a:r>
              <a:rPr lang="pt-B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NA ADVOCACIA TRABALHISTA HOJE!</a:t>
            </a:r>
            <a:endParaRPr lang="pt-BR" sz="22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pt-BR" sz="36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                </a:t>
            </a:r>
          </a:p>
          <a:p>
            <a:pPr marL="457200" lvl="1" indent="0">
              <a:buFont typeface="Courier New" pitchFamily="49" charset="0"/>
              <a:buNone/>
            </a:pPr>
            <a:endParaRPr lang="pt-BR" sz="2400" dirty="0" smtClean="0"/>
          </a:p>
          <a:p>
            <a:pPr marL="457200" lvl="1" indent="0">
              <a:buFont typeface="Courier New" pitchFamily="49" charset="0"/>
              <a:buNone/>
            </a:pPr>
            <a:endParaRPr lang="pt-BR" dirty="0" smtClean="0"/>
          </a:p>
          <a:p>
            <a:pPr marL="457200" lvl="1" indent="0">
              <a:buFont typeface="Courier New" pitchFamily="49" charset="0"/>
              <a:buNone/>
            </a:pPr>
            <a:endParaRPr lang="pt-BR" sz="2400" dirty="0" smtClean="0"/>
          </a:p>
          <a:p>
            <a:pPr marL="457200" lvl="1" indent="0">
              <a:buFont typeface="Courier New" pitchFamily="49" charset="0"/>
              <a:buNone/>
            </a:pPr>
            <a:endParaRPr lang="pt-BR" dirty="0" smtClean="0"/>
          </a:p>
          <a:p>
            <a:pPr marL="457200" lvl="1" indent="0">
              <a:buFont typeface="Courier New" pitchFamily="49" charset="0"/>
              <a:buNone/>
            </a:pPr>
            <a:endParaRPr lang="pt-BR" sz="2400" dirty="0" smtClean="0"/>
          </a:p>
          <a:p>
            <a:pPr marL="457200" lvl="1" indent="0">
              <a:buFont typeface="Courier New" pitchFamily="49" charset="0"/>
              <a:buNone/>
            </a:pPr>
            <a:endParaRPr lang="pt-BR" sz="2400" dirty="0" smtClean="0"/>
          </a:p>
          <a:p>
            <a:pPr marL="457200" lvl="1" indent="0" algn="ctr">
              <a:buFont typeface="Courier New" pitchFamily="49" charset="0"/>
              <a:buNone/>
            </a:pPr>
            <a:endParaRPr lang="pt-BR" b="1" dirty="0" smtClean="0">
              <a:solidFill>
                <a:schemeClr val="tx1">
                  <a:lumMod val="75000"/>
                  <a:lumOff val="25000"/>
                </a:schemeClr>
              </a:solidFill>
              <a:latin typeface="Sylfaen" panose="010A0502050306030303" pitchFamily="18" charset="0"/>
            </a:endParaRPr>
          </a:p>
          <a:p>
            <a:pPr marL="457200" lvl="1" indent="0" algn="ctr">
              <a:buFont typeface="Courier New" pitchFamily="49" charset="0"/>
              <a:buNone/>
            </a:pPr>
            <a:endParaRPr lang="pt-B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Sylfaen" panose="010A0502050306030303" pitchFamily="18" charset="0"/>
            </a:endParaRPr>
          </a:p>
          <a:p>
            <a:pPr marL="457200" lvl="1" indent="0" algn="ctr">
              <a:buFont typeface="Courier New" pitchFamily="49" charset="0"/>
              <a:buNone/>
            </a:pPr>
            <a:endParaRPr lang="pt-B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Sylfaen" panose="010A0502050306030303" pitchFamily="18" charset="0"/>
            </a:endParaRPr>
          </a:p>
          <a:p>
            <a:pPr marL="457200" lvl="1" indent="0" algn="ctr">
              <a:buFont typeface="Courier New" pitchFamily="49" charset="0"/>
              <a:buNone/>
            </a:pPr>
            <a:r>
              <a:rPr lang="pt-B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E o que você está fazendo a          do que os outros para conseguir?</a:t>
            </a:r>
          </a:p>
          <a:p>
            <a:pPr marL="457200" lvl="1" indent="0" algn="ctr">
              <a:buFont typeface="Courier New" pitchFamily="49" charset="0"/>
              <a:buNone/>
            </a:pPr>
            <a:r>
              <a:rPr lang="pt-B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Sabia que somente 20% dos advogados alcançam o sucesso?</a:t>
            </a:r>
          </a:p>
          <a:p>
            <a:pPr marL="457200" lvl="1" indent="0" algn="ctr">
              <a:buFont typeface="Courier New" pitchFamily="49" charset="0"/>
              <a:buNone/>
            </a:pPr>
            <a:endParaRPr lang="pt-BR" sz="2400" dirty="0" smtClean="0"/>
          </a:p>
          <a:p>
            <a:pPr marL="457200" lvl="1" indent="0">
              <a:buFont typeface="Courier New" pitchFamily="49" charset="0"/>
              <a:buNone/>
            </a:pPr>
            <a:endParaRPr lang="pt-BR" sz="2400" dirty="0">
              <a:latin typeface="Comic Sans MS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2499" b="60500"/>
          <a:stretch/>
        </p:blipFill>
        <p:spPr>
          <a:xfrm>
            <a:off x="1691680" y="2320955"/>
            <a:ext cx="5844211" cy="2252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835696" y="4005064"/>
            <a:ext cx="7172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latin typeface="Sylfaen" panose="010A0502050306030303" pitchFamily="18" charset="0"/>
              </a:rPr>
              <a:t>Mas é preciso fazer diferente</a:t>
            </a:r>
            <a:endParaRPr lang="pt-BR" sz="3200" b="1" dirty="0">
              <a:solidFill>
                <a:schemeClr val="bg1">
                  <a:lumMod val="95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1365" y="4862541"/>
            <a:ext cx="582683" cy="58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156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24</a:t>
            </a:fld>
            <a:endParaRPr lang="pt-BR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-1260648" y="67779"/>
            <a:ext cx="11521280" cy="15332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O CENÁRIO ATUAL DA ADVOCACIA</a:t>
            </a:r>
            <a:endParaRPr lang="pt-BR" sz="4000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21135"/>
            <a:ext cx="1695614" cy="1128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400206"/>
            <a:ext cx="1103149" cy="1103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93345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562400" y="1620669"/>
            <a:ext cx="6084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 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O País com           faculdades de direito </a:t>
            </a:r>
            <a:r>
              <a:rPr lang="pt-B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ylfaen" panose="010A0502050306030303" pitchFamily="18" charset="0"/>
              </a:rPr>
              <a:t>do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3968" y="1600981"/>
            <a:ext cx="532221" cy="53222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708920"/>
            <a:ext cx="3171324" cy="3171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6752" y="2744551"/>
            <a:ext cx="3171324" cy="3171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2375220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25</a:t>
            </a:fld>
            <a:endParaRPr lang="pt-BR"/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0" y="569040"/>
            <a:ext cx="9853264" cy="525658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pt-BR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Medium" panose="020E0602030304020304" pitchFamily="34" charset="0"/>
              </a:rPr>
              <a:t>NÃO SEJA MORNO! </a:t>
            </a:r>
          </a:p>
          <a:p>
            <a:pPr algn="ctr">
              <a:buFont typeface="Arial" pitchFamily="34" charset="0"/>
              <a:buNone/>
            </a:pPr>
            <a:r>
              <a:rPr lang="pt-BR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Medium" panose="020E0602030304020304" pitchFamily="34" charset="0"/>
              </a:rPr>
              <a:t>SAIA DA </a:t>
            </a:r>
            <a:r>
              <a:rPr lang="pt-BR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Medium" panose="020E0602030304020304" pitchFamily="34" charset="0"/>
              </a:rPr>
              <a:t>MÉDIA</a:t>
            </a:r>
            <a:r>
              <a:rPr lang="pt-BR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Medium" panose="020E0602030304020304" pitchFamily="34" charset="0"/>
              </a:rPr>
              <a:t>!</a:t>
            </a:r>
          </a:p>
          <a:p>
            <a:pPr algn="ctr">
              <a:buFont typeface="Arial" pitchFamily="34" charset="0"/>
              <a:buNone/>
            </a:pPr>
            <a:r>
              <a:rPr lang="pt-BR" sz="3600" dirty="0" smtClean="0">
                <a:latin typeface="Comic Sans MS" pitchFamily="66" charset="0"/>
              </a:rPr>
              <a:t>                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 sua história a seu favor!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 apaixonado pela advocacia!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Acredite em seu potencial!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 otimista!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Inove e saia fora da caixa!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 você mesmo! Tire a armadura!</a:t>
            </a:r>
            <a:endParaRPr lang="pt-BR" sz="35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691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26</a:t>
            </a:fld>
            <a:endParaRPr lang="pt-BR"/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335359" y="1484784"/>
            <a:ext cx="5904657" cy="324036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4800" smtClean="0">
                <a:latin typeface="+mn-lt"/>
              </a:rPr>
              <a:t>ADVOGADO </a:t>
            </a:r>
            <a:r>
              <a:rPr lang="pt-BR" sz="480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PODE</a:t>
            </a:r>
            <a:r>
              <a:rPr lang="pt-BR" sz="4800" smtClean="0">
                <a:latin typeface="+mn-lt"/>
              </a:rPr>
              <a:t> SER TRADICIONAL, MAS </a:t>
            </a:r>
            <a:r>
              <a:rPr lang="pt-BR" sz="480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NADA</a:t>
            </a:r>
            <a:r>
              <a:rPr lang="pt-BR" sz="4800" smtClean="0">
                <a:latin typeface="+mn-lt"/>
              </a:rPr>
              <a:t> IMPEDE DE INOVAR, DE SER </a:t>
            </a:r>
            <a:r>
              <a:rPr lang="pt-BR" sz="480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DIFERENTE. </a:t>
            </a:r>
          </a:p>
          <a:p>
            <a:pPr marL="0" indent="0" algn="just">
              <a:buFont typeface="Arial" pitchFamily="34" charset="0"/>
              <a:buNone/>
            </a:pPr>
            <a:endParaRPr lang="pt-BR" sz="4800" dirty="0">
              <a:latin typeface="+mn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171564" y="5013176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SEJA           VOCÊ! </a:t>
            </a:r>
            <a:r>
              <a:rPr lang="pt-BR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 está tudo bem!</a:t>
            </a:r>
            <a:endParaRPr lang="pt-BR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4588723"/>
            <a:ext cx="1556792" cy="15567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700808"/>
            <a:ext cx="2973671" cy="219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83491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27</a:t>
            </a:fld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t="3174" r="2128" b="9525"/>
          <a:stretch/>
        </p:blipFill>
        <p:spPr>
          <a:xfrm>
            <a:off x="0" y="0"/>
            <a:ext cx="385192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275856" y="188640"/>
            <a:ext cx="6552728" cy="259228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4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Todo grande escritório 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4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foi um pequeno 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4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escritório que fez a 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9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coisa certa</a:t>
            </a:r>
            <a:r>
              <a:rPr lang="pt-BR" sz="8600" dirty="0" smtClean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pt-BR" sz="8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55977" y="2924944"/>
            <a:ext cx="5288023" cy="19389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Em 1942, José Pinheiro </a:t>
            </a:r>
            <a:r>
              <a:rPr lang="pt-BR" sz="2400" dirty="0"/>
              <a:t>Neto </a:t>
            </a:r>
            <a:r>
              <a:rPr lang="pt-BR" sz="2400" dirty="0" smtClean="0"/>
              <a:t>abria </a:t>
            </a:r>
            <a:r>
              <a:rPr lang="pt-BR" sz="2400" dirty="0"/>
              <a:t>seu </a:t>
            </a:r>
            <a:r>
              <a:rPr lang="pt-BR" sz="2400" dirty="0" smtClean="0"/>
              <a:t>1º escritório no </a:t>
            </a:r>
            <a:r>
              <a:rPr lang="pt-BR" sz="2400" dirty="0"/>
              <a:t>centro </a:t>
            </a:r>
            <a:r>
              <a:rPr lang="pt-BR" sz="2400" dirty="0" smtClean="0"/>
              <a:t>de </a:t>
            </a:r>
            <a:r>
              <a:rPr lang="pt-BR" sz="2400" dirty="0"/>
              <a:t>São </a:t>
            </a:r>
            <a:r>
              <a:rPr lang="pt-BR" sz="2400" dirty="0" smtClean="0"/>
              <a:t>Paulo, contando apenas com  secretária e um office-boy. Em 2012 chegou a 800 integrantes e 6000 clientes. </a:t>
            </a:r>
            <a:endParaRPr lang="pt-BR" sz="24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5445224"/>
            <a:ext cx="1440160" cy="1152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5724128" y="5559623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SÃO PAULO</a:t>
            </a:r>
          </a:p>
          <a:p>
            <a:r>
              <a:rPr lang="pt-BR" dirty="0" smtClean="0"/>
              <a:t>RIO DE JANEIRO</a:t>
            </a:r>
          </a:p>
          <a:p>
            <a:r>
              <a:rPr lang="pt-BR" dirty="0" smtClean="0"/>
              <a:t>BRASÍLIA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9904593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962B-EAC9-439A-9701-3E9DE82D22FF}" type="slidenum">
              <a:rPr lang="pt-BR" smtClean="0"/>
              <a:pPr/>
              <a:t>28</a:t>
            </a:fld>
            <a:endParaRPr lang="pt-BR"/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-240704" y="260648"/>
            <a:ext cx="9277200" cy="52565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914400" lvl="2" indent="0" algn="ctr">
              <a:buNone/>
            </a:pP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FAZ UM ADVOGADO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DESTACAR 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ESFERA TRABALHISTA </a:t>
            </a:r>
            <a:r>
              <a:rPr lang="pt-BR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Autoconhecimento, </a:t>
            </a:r>
            <a:r>
              <a:rPr lang="pt-BR" sz="2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auto-estima</a:t>
            </a:r>
            <a:r>
              <a:rPr lang="pt-BR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, autoconfiança e qualidade de vida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Planejamento estratégico e foco em resultados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Desenvolvimento de habilidades essenciais (comunicação, persuasão, liderança)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Compreender e lidar com pessoas e técnicas de atendimento a clientes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Administração do tempo, aumento de produtividade e rentabilidade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Lidar com pressão, desafios e mudanças do mercado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Definição de metas e objetivos claros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Inteligência emocional para lidar com diferentes tipo de clientes e pessoas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pt-B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Transformar-se em um </a:t>
            </a:r>
            <a:r>
              <a:rPr lang="pt-BR" sz="2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ADVOGADO EMPREENDEDOR</a:t>
            </a:r>
          </a:p>
          <a:p>
            <a:pPr lvl="2">
              <a:lnSpc>
                <a:spcPct val="150000"/>
              </a:lnSpc>
            </a:pP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xmlns="" val="3304902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476672"/>
            <a:ext cx="6048672" cy="388843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09908" y="1228398"/>
            <a:ext cx="6524183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000" b="1" dirty="0" smtClean="0">
                <a:solidFill>
                  <a:schemeClr val="tx2"/>
                </a:solidFill>
              </a:rPr>
              <a:t>OBRIGADO!</a:t>
            </a:r>
          </a:p>
          <a:p>
            <a:pPr algn="ctr"/>
            <a:endParaRPr lang="pt-BR" sz="4000" b="1" dirty="0">
              <a:solidFill>
                <a:schemeClr val="tx2"/>
              </a:solidFill>
            </a:endParaRPr>
          </a:p>
          <a:p>
            <a:pPr algn="ctr"/>
            <a:r>
              <a:rPr lang="pt-BR" sz="3800" b="1" dirty="0" smtClean="0">
                <a:solidFill>
                  <a:schemeClr val="tx2"/>
                </a:solidFill>
              </a:rPr>
              <a:t>Marco Antônio Freitas </a:t>
            </a:r>
          </a:p>
          <a:p>
            <a:pPr algn="ctr"/>
            <a:r>
              <a:rPr lang="pt-BR" sz="3800" b="1" dirty="0" smtClean="0">
                <a:solidFill>
                  <a:schemeClr val="tx2"/>
                </a:solidFill>
              </a:rPr>
              <a:t>mafadvogados@hotmail.com</a:t>
            </a:r>
          </a:p>
          <a:p>
            <a:pPr algn="ctr"/>
            <a:r>
              <a:rPr lang="pt-BR" sz="3800" b="1" dirty="0" smtClean="0">
                <a:solidFill>
                  <a:schemeClr val="tx2"/>
                </a:solidFill>
              </a:rPr>
              <a:t>(31)99196-5020</a:t>
            </a:r>
          </a:p>
          <a:p>
            <a:pPr algn="ctr"/>
            <a:r>
              <a:rPr lang="pt-BR" sz="3800" b="1" dirty="0" smtClean="0">
                <a:solidFill>
                  <a:schemeClr val="tx2"/>
                </a:solidFill>
              </a:rPr>
              <a:t>(31)3261-5020</a:t>
            </a:r>
          </a:p>
        </p:txBody>
      </p:sp>
    </p:spTree>
    <p:extLst>
      <p:ext uri="{BB962C8B-B14F-4D97-AF65-F5344CB8AC3E}">
        <p14:creationId xmlns:p14="http://schemas.microsoft.com/office/powerpoint/2010/main" xmlns="" val="23116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o">
  <a:themeElements>
    <a:clrScheme name="Executivo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1127</TotalTime>
  <Words>907</Words>
  <Application>Microsoft Office PowerPoint</Application>
  <PresentationFormat>Apresentação na tela (4:3)</PresentationFormat>
  <Paragraphs>199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Executivo</vt:lpstr>
      <vt:lpstr>Advocacia Trabalhista: perspectivas e desafios.</vt:lpstr>
      <vt:lpstr>DESAFIOS DO NOVO ADVOGADO</vt:lpstr>
      <vt:lpstr>PILARES  DO EMPREENDEDORISMO JURÍDICO</vt:lpstr>
      <vt:lpstr>Slide 4</vt:lpstr>
      <vt:lpstr>Slide 5</vt:lpstr>
      <vt:lpstr>ADVOGADOS DEVEM CONCORRER OU SEREM PARCEIROS?</vt:lpstr>
      <vt:lpstr>Slide 7</vt:lpstr>
      <vt:lpstr>Slide 8</vt:lpstr>
      <vt:lpstr>Slide 9</vt:lpstr>
      <vt:lpstr>Slide 10</vt:lpstr>
      <vt:lpstr>O novo advogado trabalhista</vt:lpstr>
      <vt:lpstr>VISÃO GERAL DA ÁREA TRABALHISTA</vt:lpstr>
      <vt:lpstr>Slide 13</vt:lpstr>
      <vt:lpstr>Slide 14</vt:lpstr>
      <vt:lpstr>DICAS E RECOMENDAÇÕES  AOS INICIANTES</vt:lpstr>
      <vt:lpstr>MARKETING JURÍDICO</vt:lpstr>
      <vt:lpstr>DEFININDO ESTRATÉGIAS  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 importância dos CRTRs</dc:title>
  <dc:creator>escritorio</dc:creator>
  <cp:lastModifiedBy>Windows User</cp:lastModifiedBy>
  <cp:revision>40</cp:revision>
  <dcterms:created xsi:type="dcterms:W3CDTF">2018-11-05T14:53:51Z</dcterms:created>
  <dcterms:modified xsi:type="dcterms:W3CDTF">2019-05-09T22:36:54Z</dcterms:modified>
</cp:coreProperties>
</file>